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8" r:id="rId3"/>
    <p:sldId id="320" r:id="rId4"/>
    <p:sldId id="322" r:id="rId5"/>
    <p:sldId id="321" r:id="rId6"/>
    <p:sldId id="323" r:id="rId7"/>
    <p:sldId id="324" r:id="rId8"/>
    <p:sldId id="326" r:id="rId9"/>
    <p:sldId id="327" r:id="rId10"/>
    <p:sldId id="328" r:id="rId11"/>
    <p:sldId id="329" r:id="rId12"/>
    <p:sldId id="330" r:id="rId13"/>
    <p:sldId id="333" r:id="rId14"/>
    <p:sldId id="334" r:id="rId15"/>
    <p:sldId id="336" r:id="rId16"/>
    <p:sldId id="382" r:id="rId17"/>
    <p:sldId id="338" r:id="rId18"/>
    <p:sldId id="339" r:id="rId19"/>
    <p:sldId id="340" r:id="rId20"/>
    <p:sldId id="341" r:id="rId21"/>
    <p:sldId id="342" r:id="rId22"/>
    <p:sldId id="343" r:id="rId23"/>
    <p:sldId id="384" r:id="rId24"/>
    <p:sldId id="372" r:id="rId25"/>
    <p:sldId id="381" r:id="rId26"/>
    <p:sldId id="373" r:id="rId27"/>
    <p:sldId id="374" r:id="rId28"/>
    <p:sldId id="375" r:id="rId29"/>
    <p:sldId id="376" r:id="rId30"/>
    <p:sldId id="377" r:id="rId31"/>
    <p:sldId id="378" r:id="rId32"/>
    <p:sldId id="383" r:id="rId33"/>
    <p:sldId id="379" r:id="rId34"/>
    <p:sldId id="344" r:id="rId35"/>
    <p:sldId id="347" r:id="rId36"/>
    <p:sldId id="348" r:id="rId37"/>
    <p:sldId id="268" r:id="rId38"/>
    <p:sldId id="276" r:id="rId39"/>
    <p:sldId id="380" r:id="rId40"/>
    <p:sldId id="272" r:id="rId41"/>
    <p:sldId id="370" r:id="rId42"/>
    <p:sldId id="371" r:id="rId43"/>
    <p:sldId id="360" r:id="rId44"/>
    <p:sldId id="361" r:id="rId45"/>
  </p:sldIdLst>
  <p:sldSz cx="9144000" cy="6858000" type="screen4x3"/>
  <p:notesSz cx="6797675" cy="99282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017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E5BB7-9328-4B84-A21B-1378122CCD9B}" type="datetimeFigureOut">
              <a:rPr lang="hu-HU" smtClean="0"/>
              <a:t>2013.05.21.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8FB24-4EC9-411F-8047-D08D94AA0A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0835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61A38-101F-4B6F-A072-38F4A7EC4E01}" type="datetimeFigureOut">
              <a:rPr lang="hu-HU" smtClean="0"/>
              <a:t>2013.05.21.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E7062-7015-4954-993C-F1E7DD36F4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0961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Turizmus 2014-2020, avagy turisztikai fejlesztési keretek a következő Európai Uniós költségvetési periódusban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E7062-7015-4954-993C-F1E7DD36F468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4467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E7062-7015-4954-993C-F1E7DD36F468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6765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Ez az </a:t>
            </a:r>
            <a:r>
              <a:rPr lang="hu-HU" dirty="0" err="1" smtClean="0"/>
              <a:t>NGM-es</a:t>
            </a:r>
            <a:r>
              <a:rPr lang="hu-HU" dirty="0" smtClean="0"/>
              <a:t> változat!!! (a változtatásra tett javaslatainkat nem fogadták</a:t>
            </a:r>
            <a:r>
              <a:rPr lang="hu-HU" baseline="0" dirty="0" smtClean="0"/>
              <a:t> el!)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E7062-7015-4954-993C-F1E7DD36F468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0066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Javaslom, hogy legyen egy ilyen dia is – kiegészíthető</a:t>
            </a:r>
            <a:r>
              <a:rPr lang="hu-HU" baseline="0" dirty="0" smtClean="0"/>
              <a:t> azokkal, amiben részt vesztek (első pöttyhöz) és amink van (második pöttyhöz)</a:t>
            </a:r>
          </a:p>
          <a:p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E7062-7015-4954-993C-F1E7DD36F468}" type="slidenum">
              <a:rPr lang="hu-HU" smtClean="0"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3003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3EE3-3774-4BDE-BB03-7D54479920B4}" type="datetimeFigureOut">
              <a:rPr lang="hu-HU" smtClean="0"/>
              <a:t>2013.05.21.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4346-4CB8-4868-A060-B981871105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4765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3EE3-3774-4BDE-BB03-7D54479920B4}" type="datetimeFigureOut">
              <a:rPr lang="hu-HU" smtClean="0"/>
              <a:t>2013.05.21.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4346-4CB8-4868-A060-B981871105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0623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3EE3-3774-4BDE-BB03-7D54479920B4}" type="datetimeFigureOut">
              <a:rPr lang="hu-HU" smtClean="0"/>
              <a:t>2013.05.21.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4346-4CB8-4868-A060-B981871105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055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3EE3-3774-4BDE-BB03-7D54479920B4}" type="datetimeFigureOut">
              <a:rPr lang="hu-HU" smtClean="0"/>
              <a:t>2013.05.21.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4346-4CB8-4868-A060-B981871105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3297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3EE3-3774-4BDE-BB03-7D54479920B4}" type="datetimeFigureOut">
              <a:rPr lang="hu-HU" smtClean="0"/>
              <a:t>2013.05.21.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4346-4CB8-4868-A060-B981871105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71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3EE3-3774-4BDE-BB03-7D54479920B4}" type="datetimeFigureOut">
              <a:rPr lang="hu-HU" smtClean="0"/>
              <a:t>2013.05.21.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4346-4CB8-4868-A060-B981871105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762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3EE3-3774-4BDE-BB03-7D54479920B4}" type="datetimeFigureOut">
              <a:rPr lang="hu-HU" smtClean="0"/>
              <a:t>2013.05.21.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4346-4CB8-4868-A060-B981871105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957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3EE3-3774-4BDE-BB03-7D54479920B4}" type="datetimeFigureOut">
              <a:rPr lang="hu-HU" smtClean="0"/>
              <a:t>2013.05.21.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4346-4CB8-4868-A060-B981871105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1514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3EE3-3774-4BDE-BB03-7D54479920B4}" type="datetimeFigureOut">
              <a:rPr lang="hu-HU" smtClean="0"/>
              <a:t>2013.05.21.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4346-4CB8-4868-A060-B981871105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9024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3EE3-3774-4BDE-BB03-7D54479920B4}" type="datetimeFigureOut">
              <a:rPr lang="hu-HU" smtClean="0"/>
              <a:t>2013.05.21.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4346-4CB8-4868-A060-B981871105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554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3EE3-3774-4BDE-BB03-7D54479920B4}" type="datetimeFigureOut">
              <a:rPr lang="hu-HU" smtClean="0"/>
              <a:t>2013.05.21.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4346-4CB8-4868-A060-B981871105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8465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A3EE3-3774-4BDE-BB03-7D54479920B4}" type="datetimeFigureOut">
              <a:rPr lang="hu-HU" smtClean="0"/>
              <a:t>2013.05.21.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74346-4CB8-4868-A060-B981871105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808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th.gov.h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8458200" cy="2187674"/>
          </a:xfrm>
        </p:spPr>
        <p:txBody>
          <a:bodyPr>
            <a:normAutofit fontScale="90000"/>
          </a:bodyPr>
          <a:lstStyle/>
          <a:p>
            <a:r>
              <a:rPr lang="hu-HU" sz="4000" b="1" dirty="0" smtClean="0">
                <a:solidFill>
                  <a:srgbClr val="0066FF"/>
                </a:solidFill>
              </a:rPr>
              <a:t>NEMZETI FEJLESZTÉS 2020</a:t>
            </a:r>
            <a:r>
              <a:rPr lang="hu-HU" sz="4800" dirty="0" smtClean="0"/>
              <a:t/>
            </a:r>
            <a:br>
              <a:rPr lang="hu-HU" sz="4800" dirty="0" smtClean="0"/>
            </a:br>
            <a:r>
              <a:rPr lang="hu-HU" sz="3200" b="1" i="1" dirty="0">
                <a:solidFill>
                  <a:schemeClr val="accent6">
                    <a:lumMod val="75000"/>
                  </a:schemeClr>
                </a:solidFill>
              </a:rPr>
              <a:t>Felkészülés a 2014-2020-as fejlesztési időszakra</a:t>
            </a:r>
            <a:br>
              <a:rPr lang="hu-HU" sz="32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hu-HU" sz="3200" b="1" i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hu-HU" sz="3200" b="1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hu-HU" sz="2700" b="1" i="1" dirty="0">
                <a:solidFill>
                  <a:schemeClr val="accent6">
                    <a:lumMod val="75000"/>
                  </a:schemeClr>
                </a:solidFill>
              </a:rPr>
              <a:t>Turizmus 2014-2020, avagy turisztikai fejlesztési keretek a következő Európai Uniós költségvetési periódusban</a:t>
            </a:r>
            <a:endParaRPr lang="hu-HU" sz="2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129680"/>
          </a:xfrm>
        </p:spPr>
        <p:txBody>
          <a:bodyPr/>
          <a:lstStyle/>
          <a:p>
            <a:pPr lvl="0" algn="l" fontAlgn="base">
              <a:lnSpc>
                <a:spcPct val="80000"/>
              </a:lnSpc>
              <a:spcAft>
                <a:spcPct val="0"/>
              </a:spcAft>
            </a:pPr>
            <a:r>
              <a:rPr lang="hu-HU" sz="1800" b="1" kern="0" dirty="0">
                <a:solidFill>
                  <a:srgbClr val="0066FF"/>
                </a:solidFill>
                <a:latin typeface="+mj-lt"/>
              </a:rPr>
              <a:t>Horkay Nándor</a:t>
            </a:r>
          </a:p>
          <a:p>
            <a:pPr lvl="0" algn="l" fontAlgn="base">
              <a:lnSpc>
                <a:spcPct val="80000"/>
              </a:lnSpc>
              <a:spcAft>
                <a:spcPct val="0"/>
              </a:spcAft>
            </a:pPr>
            <a:r>
              <a:rPr lang="hu-HU" sz="1800" b="1" kern="0" dirty="0" smtClean="0">
                <a:solidFill>
                  <a:srgbClr val="0066FF"/>
                </a:solidFill>
                <a:latin typeface="+mj-lt"/>
              </a:rPr>
              <a:t>elnök</a:t>
            </a:r>
          </a:p>
          <a:p>
            <a:pPr lvl="0" algn="l" fontAlgn="base">
              <a:lnSpc>
                <a:spcPct val="80000"/>
              </a:lnSpc>
              <a:spcAft>
                <a:spcPct val="0"/>
              </a:spcAft>
            </a:pPr>
            <a:r>
              <a:rPr lang="hu-HU" sz="1800" b="1" kern="0" dirty="0" smtClean="0">
                <a:solidFill>
                  <a:srgbClr val="0066FF"/>
                </a:solidFill>
                <a:latin typeface="+mj-lt"/>
              </a:rPr>
              <a:t>Nemzetgazdasági </a:t>
            </a:r>
            <a:r>
              <a:rPr lang="hu-HU" sz="1800" b="1" kern="0" dirty="0">
                <a:solidFill>
                  <a:srgbClr val="0066FF"/>
                </a:solidFill>
                <a:latin typeface="+mj-lt"/>
              </a:rPr>
              <a:t>Tervezési Hivatal (NTH</a:t>
            </a:r>
            <a:r>
              <a:rPr lang="hu-HU" sz="1800" b="1" kern="0" dirty="0" smtClean="0">
                <a:solidFill>
                  <a:srgbClr val="0066FF"/>
                </a:solidFill>
                <a:latin typeface="+mj-lt"/>
              </a:rPr>
              <a:t>)</a:t>
            </a:r>
            <a:endParaRPr lang="hu-HU" sz="1800" b="1" kern="0" dirty="0">
              <a:solidFill>
                <a:srgbClr val="0066FF"/>
              </a:solidFill>
              <a:latin typeface="+mj-lt"/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2051720" y="2636912"/>
            <a:ext cx="5904656" cy="0"/>
          </a:xfrm>
          <a:prstGeom prst="lin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15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</p:spPr>
        <p:txBody>
          <a:bodyPr>
            <a:normAutofit fontScale="90000"/>
          </a:bodyPr>
          <a:lstStyle/>
          <a:p>
            <a:r>
              <a:rPr lang="hu-HU" sz="3200" b="1" dirty="0">
                <a:solidFill>
                  <a:srgbClr val="0066FF"/>
                </a:solidFill>
              </a:rPr>
              <a:t>További fordulatot igénylő területeinek 7 lehetséges fejlesztési területe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412776"/>
            <a:ext cx="8460432" cy="4752528"/>
          </a:xfrm>
        </p:spPr>
        <p:txBody>
          <a:bodyPr>
            <a:normAutofit/>
          </a:bodyPr>
          <a:lstStyle/>
          <a:p>
            <a:pPr marL="269875" indent="-269875">
              <a:spcBef>
                <a:spcPct val="0"/>
              </a:spcBef>
              <a:buFontTx/>
              <a:buAutoNum type="arabicPeriod"/>
            </a:pPr>
            <a:r>
              <a:rPr lang="hu-HU" sz="1400" b="1" dirty="0">
                <a:solidFill>
                  <a:srgbClr val="0066FF"/>
                </a:solidFill>
              </a:rPr>
              <a:t>Népesedési, egészségi és szeretetfordulat: </a:t>
            </a:r>
            <a:r>
              <a:rPr lang="hu-HU" sz="1400" b="1" dirty="0"/>
              <a:t>gyarapodó és szeretet javakban gyarapodó nemzeti közösség, család, gyermekbarát köz- és gazdasági szféra, mentális és fizikai egészség javítása </a:t>
            </a:r>
          </a:p>
          <a:p>
            <a:pPr marL="269875" indent="-269875">
              <a:spcBef>
                <a:spcPts val="600"/>
              </a:spcBef>
              <a:buFontTx/>
              <a:buAutoNum type="arabicPeriod"/>
            </a:pPr>
            <a:r>
              <a:rPr lang="hu-HU" sz="1400" b="1" dirty="0">
                <a:solidFill>
                  <a:srgbClr val="0066FF"/>
                </a:solidFill>
              </a:rPr>
              <a:t>Új kiegyezés és fordulat a lelki erőben, a társadalmi értékrendben, közösségi és egyéni felelősségvállalásban, a munka világában új magyar modell bevezetése</a:t>
            </a:r>
          </a:p>
          <a:p>
            <a:pPr marL="355600" lvl="2" indent="-139700">
              <a:spcBef>
                <a:spcPts val="300"/>
              </a:spcBef>
            </a:pPr>
            <a:r>
              <a:rPr lang="hu-HU" sz="1100" dirty="0"/>
              <a:t>Új együttműködés és közösségi értékrendek a gazdasági-társadalmi megújulásért</a:t>
            </a:r>
          </a:p>
          <a:p>
            <a:pPr marL="269875" indent="-269875">
              <a:spcBef>
                <a:spcPts val="600"/>
              </a:spcBef>
              <a:buFontTx/>
              <a:buAutoNum type="arabicPeriod"/>
            </a:pPr>
            <a:r>
              <a:rPr lang="hu-HU" sz="1400" b="1" dirty="0">
                <a:solidFill>
                  <a:srgbClr val="0066FF"/>
                </a:solidFill>
              </a:rPr>
              <a:t>Fordulat a nemzeti közszolgáltatások, közellátás és a közszféra rendszerszintű szervezésében</a:t>
            </a:r>
            <a:r>
              <a:rPr lang="hu-HU" sz="1400" b="1" dirty="0"/>
              <a:t>, fejlesztésében</a:t>
            </a:r>
          </a:p>
          <a:p>
            <a:pPr marL="355600" lvl="2" indent="-139700">
              <a:spcBef>
                <a:spcPts val="300"/>
              </a:spcBef>
            </a:pPr>
            <a:r>
              <a:rPr lang="hu-HU" sz="1100" dirty="0"/>
              <a:t>Biztonság és kiszámíthatóság a közszolgáltatások, közellátás, az egyének és a vállalkozások szintjén</a:t>
            </a:r>
          </a:p>
          <a:p>
            <a:pPr marL="269875" indent="-269875">
              <a:spcBef>
                <a:spcPts val="600"/>
              </a:spcBef>
              <a:buFontTx/>
              <a:buAutoNum type="arabicPeriod"/>
            </a:pPr>
            <a:r>
              <a:rPr lang="hu-HU" sz="1400" b="1" dirty="0">
                <a:solidFill>
                  <a:srgbClr val="0066FF"/>
                </a:solidFill>
              </a:rPr>
              <a:t>Fordulat a tudás- és értékgazdaságban:</a:t>
            </a:r>
            <a:r>
              <a:rPr lang="hu-HU" sz="1400" b="1" dirty="0">
                <a:solidFill>
                  <a:srgbClr val="FF0000"/>
                </a:solidFill>
              </a:rPr>
              <a:t> </a:t>
            </a:r>
            <a:r>
              <a:rPr lang="hu-HU" sz="1400" b="1" dirty="0"/>
              <a:t>oktatásban, a szak, felnőttképzésben és a tehetségmenedzsmentben, a magyar szak-, tudástőke és kreativitás kibontakozása</a:t>
            </a:r>
          </a:p>
          <a:p>
            <a:pPr marL="355600" lvl="2" indent="-139700">
              <a:spcBef>
                <a:spcPts val="300"/>
              </a:spcBef>
            </a:pPr>
            <a:r>
              <a:rPr lang="hu-HU" sz="1100" dirty="0"/>
              <a:t>Tehetség és kreativitás helyben tartása, „Írástudatlanság” felszámolása, adekvát tudás, KKV innováció</a:t>
            </a:r>
          </a:p>
          <a:p>
            <a:pPr marL="355600" lvl="2" indent="-139700">
              <a:spcBef>
                <a:spcPts val="300"/>
              </a:spcBef>
            </a:pPr>
            <a:r>
              <a:rPr lang="hu-HU" sz="1100" dirty="0"/>
              <a:t>Infokommunikációs fordulat: e-társadalom, e-közszféra</a:t>
            </a:r>
          </a:p>
          <a:p>
            <a:pPr marL="269875" indent="-269875">
              <a:spcBef>
                <a:spcPts val="600"/>
              </a:spcBef>
              <a:buFontTx/>
              <a:buAutoNum type="arabicPeriod"/>
            </a:pPr>
            <a:r>
              <a:rPr lang="hu-HU" sz="1400" b="1" dirty="0">
                <a:solidFill>
                  <a:srgbClr val="0066FF"/>
                </a:solidFill>
              </a:rPr>
              <a:t>Autonóm és öngondoskodó térségi gazdasági és energetikai rendszereink helyreállítása</a:t>
            </a:r>
          </a:p>
          <a:p>
            <a:pPr marL="355600" lvl="2" indent="-139700">
              <a:spcBef>
                <a:spcPts val="300"/>
              </a:spcBef>
            </a:pPr>
            <a:r>
              <a:rPr lang="hu-HU" sz="1100" dirty="0"/>
              <a:t>Helyi termelés-fogyasztás, társadalmi innovációk (szociális és civil gazdaság)</a:t>
            </a:r>
          </a:p>
          <a:p>
            <a:pPr marL="355600" lvl="2" indent="-139700">
              <a:spcBef>
                <a:spcPts val="300"/>
              </a:spcBef>
            </a:pPr>
            <a:r>
              <a:rPr lang="hu-HU" sz="1100" dirty="0"/>
              <a:t>Energiahatékonyság és megújuló energetikai potenciál kihasználása</a:t>
            </a:r>
          </a:p>
          <a:p>
            <a:pPr marL="355600" lvl="2" indent="-139700">
              <a:spcBef>
                <a:spcPts val="300"/>
              </a:spcBef>
            </a:pPr>
            <a:r>
              <a:rPr lang="hu-HU" sz="1100" dirty="0"/>
              <a:t>Megújult és népszerű közösségi közlekedés</a:t>
            </a:r>
          </a:p>
          <a:p>
            <a:pPr marL="269875" indent="-269875">
              <a:spcBef>
                <a:spcPts val="600"/>
              </a:spcBef>
              <a:buFontTx/>
              <a:buAutoNum type="arabicPeriod"/>
            </a:pPr>
            <a:r>
              <a:rPr lang="hu-HU" sz="1400" b="1" dirty="0">
                <a:solidFill>
                  <a:srgbClr val="0066FF"/>
                </a:solidFill>
              </a:rPr>
              <a:t>Fogyatkozó természeti erőforrásaink gondos és tudatos nemzeti védelme, stratégiai hasznosítása </a:t>
            </a:r>
            <a:r>
              <a:rPr lang="hu-HU" sz="1050" b="1" dirty="0"/>
              <a:t>(kiemelten föld, víz, természeti kincsek)</a:t>
            </a:r>
          </a:p>
          <a:p>
            <a:pPr marL="269875" indent="-269875">
              <a:spcBef>
                <a:spcPts val="600"/>
              </a:spcBef>
              <a:buFontTx/>
              <a:buAutoNum type="arabicPeriod"/>
            </a:pPr>
            <a:r>
              <a:rPr lang="hu-HU" sz="1400" b="1" dirty="0">
                <a:solidFill>
                  <a:srgbClr val="0066FF"/>
                </a:solidFill>
              </a:rPr>
              <a:t>Határon túli nemzeti területek, a hazai kisebbségi területek és a leszakadt térségek, </a:t>
            </a:r>
            <a:r>
              <a:rPr lang="hu-HU" sz="1400" b="1" dirty="0"/>
              <a:t>társadalmi csoportok és a bevándorlók stratégiai bekapcsolása a társadalmi értékteremtésbe, közjavakba, munkamegosztásba </a:t>
            </a:r>
            <a:r>
              <a:rPr lang="hu-HU" sz="1050" dirty="0"/>
              <a:t>(foglalkoztatás, oktatás, közösségi élet</a:t>
            </a:r>
            <a:r>
              <a:rPr lang="hu-HU" sz="1050" dirty="0" smtClean="0"/>
              <a:t>)</a:t>
            </a:r>
            <a:endParaRPr lang="hu-HU" sz="1050" dirty="0"/>
          </a:p>
        </p:txBody>
      </p:sp>
    </p:spTree>
    <p:extLst>
      <p:ext uri="{BB962C8B-B14F-4D97-AF65-F5344CB8AC3E}">
        <p14:creationId xmlns:p14="http://schemas.microsoft.com/office/powerpoint/2010/main" val="341296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5776" y="188640"/>
            <a:ext cx="6480720" cy="1228998"/>
          </a:xfrm>
        </p:spPr>
        <p:txBody>
          <a:bodyPr>
            <a:noAutofit/>
          </a:bodyPr>
          <a:lstStyle/>
          <a:p>
            <a:r>
              <a:rPr lang="hu-HU" sz="2800" b="1" dirty="0">
                <a:solidFill>
                  <a:srgbClr val="0066FF"/>
                </a:solidFill>
              </a:rPr>
              <a:t>A 2014-2020-as felkészülést is szolgáló futó és előkészítés alatt álló nemzeti és ágazati tervezési folyamatok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412776"/>
            <a:ext cx="8460432" cy="4752528"/>
          </a:xfrm>
        </p:spPr>
        <p:txBody>
          <a:bodyPr>
            <a:normAutofit/>
          </a:bodyPr>
          <a:lstStyle/>
          <a:p>
            <a:pPr algn="just"/>
            <a:endParaRPr lang="hu-HU" sz="1800" dirty="0" smtClean="0"/>
          </a:p>
          <a:p>
            <a:pPr algn="just"/>
            <a:r>
              <a:rPr lang="hu-HU" sz="1800" dirty="0" smtClean="0"/>
              <a:t>Országos </a:t>
            </a:r>
            <a:r>
              <a:rPr lang="hu-HU" sz="1800" dirty="0"/>
              <a:t>Területrendezési Terv - megújítása</a:t>
            </a:r>
          </a:p>
          <a:p>
            <a:pPr algn="just"/>
            <a:r>
              <a:rPr lang="hu-HU" sz="1800" dirty="0"/>
              <a:t>Nemzeti vízgazdálkodási, öntözési és aszálystratégia és részletes cselekvési programja</a:t>
            </a:r>
          </a:p>
          <a:p>
            <a:pPr algn="just"/>
            <a:r>
              <a:rPr lang="hu-HU" sz="1800" dirty="0"/>
              <a:t>Nemzeti K+F+I Stratégia – RIS3 stratégiái</a:t>
            </a:r>
          </a:p>
          <a:p>
            <a:pPr algn="just"/>
            <a:r>
              <a:rPr lang="hu-HU" sz="1800" dirty="0"/>
              <a:t>KKV stratégia</a:t>
            </a:r>
          </a:p>
          <a:p>
            <a:pPr algn="just"/>
            <a:r>
              <a:rPr lang="hu-HU" sz="1800" b="1" dirty="0">
                <a:solidFill>
                  <a:srgbClr val="0066FF"/>
                </a:solidFill>
              </a:rPr>
              <a:t>Nemzeti Turizmusfejlesztési Koncepció</a:t>
            </a:r>
          </a:p>
          <a:p>
            <a:pPr algn="just"/>
            <a:r>
              <a:rPr lang="hu-HU" sz="1800" dirty="0"/>
              <a:t>Magyar Iparstratégiák</a:t>
            </a:r>
          </a:p>
          <a:p>
            <a:pPr algn="just"/>
            <a:r>
              <a:rPr lang="hu-HU" sz="1800" dirty="0"/>
              <a:t>Nemzeti Közlekedésfejlesztési Stratégia</a:t>
            </a:r>
          </a:p>
          <a:p>
            <a:pPr algn="just"/>
            <a:r>
              <a:rPr lang="hu-HU" sz="1800" dirty="0"/>
              <a:t>Nemzeti Logisztikai Stratégia</a:t>
            </a:r>
          </a:p>
          <a:p>
            <a:pPr algn="just"/>
            <a:r>
              <a:rPr lang="hu-HU" sz="1800" dirty="0"/>
              <a:t>ETE – tervezési és programozási előkészítések</a:t>
            </a:r>
          </a:p>
          <a:p>
            <a:pPr algn="just"/>
            <a:r>
              <a:rPr lang="hu-HU" sz="1800" dirty="0" smtClean="0"/>
              <a:t>……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185411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rgbClr val="0066FF"/>
                </a:solidFill>
              </a:rPr>
              <a:t>2014-2020-as nemzeti fejlesztési prioritások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412776"/>
            <a:ext cx="8136904" cy="4752528"/>
          </a:xfr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</a:pPr>
            <a:r>
              <a:rPr lang="hu-HU" sz="1800" b="1" dirty="0">
                <a:cs typeface="Arial" charset="0"/>
              </a:rPr>
              <a:t>A Kormány 1114/2013. (III. 8.) Korm. Határozata a 2014–2020 közötti európai uniós fejlesztési források felhasználására vonatkozó </a:t>
            </a:r>
            <a:r>
              <a:rPr lang="hu-HU" sz="1800" b="1" u="sng" dirty="0">
                <a:cs typeface="Arial" charset="0"/>
              </a:rPr>
              <a:t>Partnerségi Megállapodás célrendszeréről</a:t>
            </a:r>
          </a:p>
          <a:p>
            <a:pPr>
              <a:spcBef>
                <a:spcPct val="0"/>
              </a:spcBef>
            </a:pPr>
            <a:endParaRPr lang="hu-HU" sz="1800" dirty="0" smtClean="0">
              <a:solidFill>
                <a:srgbClr val="000000"/>
              </a:solidFill>
              <a:cs typeface="Arial" charset="0"/>
            </a:endParaRPr>
          </a:p>
          <a:p>
            <a:pPr algn="just">
              <a:spcBef>
                <a:spcPct val="0"/>
              </a:spcBef>
            </a:pPr>
            <a:r>
              <a:rPr lang="hu-HU" sz="1800" dirty="0" smtClean="0">
                <a:solidFill>
                  <a:srgbClr val="000000"/>
                </a:solidFill>
                <a:cs typeface="Arial" charset="0"/>
              </a:rPr>
              <a:t>A </a:t>
            </a:r>
            <a:r>
              <a:rPr lang="hu-HU" sz="1800" dirty="0">
                <a:solidFill>
                  <a:srgbClr val="000000"/>
                </a:solidFill>
                <a:cs typeface="Arial" charset="0"/>
              </a:rPr>
              <a:t>Kormány a 2014–2020 közötti európai uniós fejlesztési források felhasználásáról kötendő Partnerségi Megállapodás első tervezetével egyetértve úgy dönt, hogy a 2014–2020 közötti európai uniós fejlesztési források felhasználásának átfogó célja a </a:t>
            </a:r>
            <a:r>
              <a:rPr lang="hu-HU" sz="1800" b="1" dirty="0">
                <a:solidFill>
                  <a:srgbClr val="0066FF"/>
                </a:solidFill>
                <a:cs typeface="Arial" charset="0"/>
              </a:rPr>
              <a:t>fenntartható, magas hozzáadott értékű termelésre és a foglalkoztatás bővítésére épülő gazdasági növekedés</a:t>
            </a:r>
            <a:r>
              <a:rPr lang="hu-HU" sz="1800" dirty="0">
                <a:solidFill>
                  <a:srgbClr val="000000"/>
                </a:solidFill>
                <a:cs typeface="Arial" charset="0"/>
              </a:rPr>
              <a:t>, amely</a:t>
            </a:r>
          </a:p>
          <a:p>
            <a:pPr marL="722313" lvl="1" indent="-265113">
              <a:spcBef>
                <a:spcPct val="0"/>
              </a:spcBef>
              <a:buFont typeface="Calibri" pitchFamily="34" charset="0"/>
              <a:buAutoNum type="arabicPeriod"/>
            </a:pPr>
            <a:r>
              <a:rPr lang="hu-HU" sz="1800" b="1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a gazdasági szereplők versenyképességének javításán és nemzetközi teljesítményének megerősítésén,</a:t>
            </a:r>
          </a:p>
          <a:p>
            <a:pPr marL="722313" lvl="1" indent="-265113">
              <a:spcBef>
                <a:spcPct val="0"/>
              </a:spcBef>
              <a:buFont typeface="Calibri" pitchFamily="34" charset="0"/>
              <a:buAutoNum type="arabicPeriod"/>
            </a:pPr>
            <a:r>
              <a:rPr lang="hu-HU" sz="1800" b="1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a foglalkoztatás növelésén,</a:t>
            </a:r>
          </a:p>
          <a:p>
            <a:pPr marL="722313" lvl="1" indent="-265113">
              <a:spcBef>
                <a:spcPct val="0"/>
              </a:spcBef>
              <a:buFont typeface="Calibri" pitchFamily="34" charset="0"/>
              <a:buAutoNum type="arabicPeriod"/>
            </a:pPr>
            <a:r>
              <a:rPr lang="hu-HU" sz="1800" dirty="0">
                <a:cs typeface="Arial" charset="0"/>
              </a:rPr>
              <a:t>az energia- és erőforrás-hatékonyság javításán,</a:t>
            </a:r>
          </a:p>
          <a:p>
            <a:pPr marL="722313" lvl="1" indent="-265113">
              <a:spcBef>
                <a:spcPct val="0"/>
              </a:spcBef>
              <a:buFont typeface="Calibri" pitchFamily="34" charset="0"/>
              <a:buAutoNum type="arabicPeriod"/>
            </a:pPr>
            <a:r>
              <a:rPr lang="hu-HU" sz="1800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a társadalmi felzárkóztatáson és a népesedési kihívások kezelésén,</a:t>
            </a:r>
          </a:p>
          <a:p>
            <a:pPr marL="722313" lvl="1" indent="-265113">
              <a:spcBef>
                <a:spcPct val="0"/>
              </a:spcBef>
              <a:buFont typeface="Calibri" pitchFamily="34" charset="0"/>
              <a:buAutoNum type="arabicPeriod"/>
            </a:pPr>
            <a:r>
              <a:rPr lang="hu-HU" sz="1800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a gazdasági növekedést segítő helyi és térségi fejlesztések </a:t>
            </a:r>
            <a:r>
              <a:rPr lang="hu-HU" sz="1800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megvalósításán,</a:t>
            </a:r>
            <a:endParaRPr lang="hu-HU" sz="1800" dirty="0">
              <a:solidFill>
                <a:schemeClr val="accent6">
                  <a:lumMod val="75000"/>
                </a:schemeClr>
              </a:solidFill>
              <a:cs typeface="Arial" charset="0"/>
            </a:endParaRPr>
          </a:p>
          <a:p>
            <a:pPr marL="971550" lvl="1" indent="-514350">
              <a:spcBef>
                <a:spcPct val="0"/>
              </a:spcBef>
              <a:buFont typeface="Arial" charset="0"/>
              <a:buNone/>
            </a:pPr>
            <a:r>
              <a:rPr lang="hu-HU" sz="1800" dirty="0">
                <a:solidFill>
                  <a:srgbClr val="000000"/>
                </a:solidFill>
                <a:cs typeface="Arial" charset="0"/>
              </a:rPr>
              <a:t>mint nemzeti fejlesztési prioritásokon </a:t>
            </a:r>
            <a:r>
              <a:rPr lang="hu-HU" sz="1800" dirty="0" smtClean="0">
                <a:solidFill>
                  <a:srgbClr val="000000"/>
                </a:solidFill>
                <a:cs typeface="Arial" charset="0"/>
              </a:rPr>
              <a:t>alapszik.</a:t>
            </a:r>
            <a:endParaRPr lang="hu-HU" sz="18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48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</p:spPr>
        <p:txBody>
          <a:bodyPr>
            <a:normAutofit fontScale="90000"/>
          </a:bodyPr>
          <a:lstStyle/>
          <a:p>
            <a:r>
              <a:rPr lang="hu-HU" sz="3200" b="1" dirty="0">
                <a:solidFill>
                  <a:srgbClr val="0066FF"/>
                </a:solidFill>
              </a:rPr>
              <a:t>Operatív programok </a:t>
            </a:r>
            <a:r>
              <a:rPr lang="hu-HU" sz="3200" b="1" dirty="0" smtClean="0">
                <a:solidFill>
                  <a:srgbClr val="0066FF"/>
                </a:solidFill>
              </a:rPr>
              <a:t>– A </a:t>
            </a:r>
            <a:r>
              <a:rPr lang="hu-HU" sz="3200" b="1" dirty="0">
                <a:solidFill>
                  <a:srgbClr val="0066FF"/>
                </a:solidFill>
              </a:rPr>
              <a:t>Kormány 1600/2012. (XII. 17.) Korm. határozata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412776"/>
            <a:ext cx="8460432" cy="475252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1800" b="1" dirty="0">
                <a:solidFill>
                  <a:srgbClr val="000000"/>
                </a:solidFill>
                <a:latin typeface="Calibri" pitchFamily="34" charset="0"/>
              </a:rPr>
              <a:t>a </a:t>
            </a:r>
            <a:r>
              <a:rPr lang="hu-HU" sz="1800" b="1" dirty="0">
                <a:solidFill>
                  <a:srgbClr val="0066FF"/>
                </a:solidFill>
                <a:latin typeface="Calibri" pitchFamily="34" charset="0"/>
              </a:rPr>
              <a:t>2014-2020 közötti európai uniós fejlesztési források felhasználásának tervezésével és  intézményrendszerének kialakításával összefüggő aktuális feladatokról</a:t>
            </a:r>
            <a:endParaRPr lang="hu-HU" sz="1800" dirty="0">
              <a:solidFill>
                <a:srgbClr val="0066FF"/>
              </a:solidFill>
              <a:latin typeface="Calibri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hu-HU" sz="1800" dirty="0">
              <a:ea typeface="Calibri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7"/>
            <a:ext cx="8129993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09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rgbClr val="0066FF"/>
                </a:solidFill>
              </a:rPr>
              <a:t>Stratégiai tervezés, programozás – felelősségi szintek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760053" cy="47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13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rgbClr val="0066FF"/>
                </a:solidFill>
              </a:rPr>
              <a:t>Operatív Programok és </a:t>
            </a:r>
            <a:r>
              <a:rPr lang="hu-HU" sz="3200" b="1" dirty="0" smtClean="0">
                <a:solidFill>
                  <a:srgbClr val="0066FF"/>
                </a:solidFill>
              </a:rPr>
              <a:t>végrehajtás</a:t>
            </a:r>
            <a:endParaRPr lang="hu-HU" sz="3200" b="1" dirty="0">
              <a:solidFill>
                <a:srgbClr val="0066FF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412776"/>
            <a:ext cx="8460432" cy="4752528"/>
          </a:xfrm>
        </p:spPr>
        <p:txBody>
          <a:bodyPr>
            <a:normAutofit/>
          </a:bodyPr>
          <a:lstStyle/>
          <a:p>
            <a:pPr marL="342900" lvl="2" indent="-342900" eaLnBrk="0" hangingPunct="0">
              <a:spcBef>
                <a:spcPts val="600"/>
              </a:spcBef>
              <a:buClr>
                <a:schemeClr val="accent2"/>
              </a:buClr>
              <a:buNone/>
            </a:pPr>
            <a:r>
              <a:rPr lang="hu-HU" sz="1800" b="1" u="sng" dirty="0">
                <a:solidFill>
                  <a:srgbClr val="0066FF"/>
                </a:solidFill>
                <a:latin typeface="Calibri" pitchFamily="34" charset="0"/>
                <a:cs typeface="Arial" charset="0"/>
              </a:rPr>
              <a:t>A források várható megoszlása </a:t>
            </a:r>
            <a:r>
              <a:rPr lang="hu-HU" sz="1800" b="1" dirty="0">
                <a:solidFill>
                  <a:srgbClr val="1F497D"/>
                </a:solidFill>
                <a:latin typeface="Calibri" pitchFamily="34" charset="0"/>
                <a:cs typeface="Arial" charset="0"/>
              </a:rPr>
              <a:t>- </a:t>
            </a:r>
            <a:r>
              <a:rPr lang="hu-HU" sz="1800" dirty="0">
                <a:solidFill>
                  <a:srgbClr val="1F497D"/>
                </a:solidFill>
                <a:latin typeface="Calibri" pitchFamily="34" charset="0"/>
                <a:cs typeface="Arial" charset="0"/>
              </a:rPr>
              <a:t>Kb. 7000 milliárd Ft</a:t>
            </a:r>
          </a:p>
          <a:p>
            <a:pPr marL="342900" lvl="2" indent="-342900" eaLnBrk="0" hangingPunct="0">
              <a:spcBef>
                <a:spcPts val="6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hu-HU" sz="16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Világos üzenet, látható irányok a gazdasági szereplők felé – </a:t>
            </a:r>
            <a:r>
              <a:rPr lang="hu-HU" sz="16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ca</a:t>
            </a:r>
            <a:r>
              <a:rPr lang="hu-HU" sz="16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. 60% gazdaságfejlesztésre és területfejlesztésre</a:t>
            </a:r>
            <a:r>
              <a:rPr lang="hu-HU" sz="16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hu-HU" sz="1600" dirty="0">
                <a:solidFill>
                  <a:srgbClr val="1F497D"/>
                </a:solidFill>
                <a:latin typeface="Calibri" pitchFamily="34" charset="0"/>
                <a:cs typeface="Arial" charset="0"/>
              </a:rPr>
              <a:t>(országos és térségi)</a:t>
            </a:r>
          </a:p>
          <a:p>
            <a:pPr marL="342900" lvl="2" indent="-342900" eaLnBrk="0" hangingPunct="0">
              <a:spcBef>
                <a:spcPts val="6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hu-HU" sz="1600" dirty="0" err="1">
                <a:solidFill>
                  <a:srgbClr val="1F497D"/>
                </a:solidFill>
                <a:latin typeface="Calibri" pitchFamily="34" charset="0"/>
                <a:cs typeface="Arial" charset="0"/>
              </a:rPr>
              <a:t>Ca</a:t>
            </a:r>
            <a:r>
              <a:rPr lang="hu-HU" sz="1600" dirty="0">
                <a:solidFill>
                  <a:srgbClr val="1F497D"/>
                </a:solidFill>
                <a:latin typeface="Calibri" pitchFamily="34" charset="0"/>
                <a:cs typeface="Arial" charset="0"/>
              </a:rPr>
              <a:t>. 40%-ot az emberi erőforrás-fejlesztésre, az infrastruktúrafejlesztésre és a környezetvédelem és az energiahatékonyságra. </a:t>
            </a:r>
            <a:endParaRPr lang="hu-HU" sz="1600" b="1" dirty="0">
              <a:solidFill>
                <a:srgbClr val="1F497D"/>
              </a:solidFill>
              <a:latin typeface="Calibri" pitchFamily="34" charset="0"/>
              <a:cs typeface="Arial" charset="0"/>
            </a:endParaRPr>
          </a:p>
          <a:p>
            <a:pPr marL="342900" lvl="2" indent="-342900" eaLnBrk="0" hangingPunct="0">
              <a:spcBef>
                <a:spcPts val="1800"/>
              </a:spcBef>
              <a:buClr>
                <a:schemeClr val="accent2"/>
              </a:buClr>
              <a:buNone/>
            </a:pPr>
            <a:r>
              <a:rPr lang="hu-HU" sz="1800" b="1" u="sng" dirty="0">
                <a:solidFill>
                  <a:srgbClr val="0066FF"/>
                </a:solidFill>
                <a:latin typeface="Calibri" pitchFamily="34" charset="0"/>
                <a:cs typeface="Arial" charset="0"/>
              </a:rPr>
              <a:t>Mi várható a végrehajtásban?</a:t>
            </a:r>
          </a:p>
          <a:p>
            <a:pPr marL="342900" lvl="2" indent="-342900" eaLnBrk="0" hangingPunct="0">
              <a:spcBef>
                <a:spcPts val="600"/>
              </a:spcBef>
              <a:buClr>
                <a:schemeClr val="accent2"/>
              </a:buClr>
              <a:buFontTx/>
              <a:buChar char="•"/>
            </a:pPr>
            <a:r>
              <a:rPr lang="hu-HU" sz="1600" dirty="0">
                <a:latin typeface="Calibri" pitchFamily="34" charset="0"/>
              </a:rPr>
              <a:t>A </a:t>
            </a:r>
            <a:r>
              <a:rPr lang="hu-HU" sz="1600" b="1" dirty="0">
                <a:solidFill>
                  <a:srgbClr val="0066FF"/>
                </a:solidFill>
                <a:latin typeface="Calibri" pitchFamily="34" charset="0"/>
              </a:rPr>
              <a:t>szakpolitika alá rendelt irányítás (Irányító Hatóságok a szakminisztériumoknál)</a:t>
            </a:r>
            <a:r>
              <a:rPr lang="hu-HU" sz="1600" dirty="0">
                <a:solidFill>
                  <a:srgbClr val="1F497D"/>
                </a:solidFill>
                <a:latin typeface="Calibri" pitchFamily="34" charset="0"/>
              </a:rPr>
              <a:t>, </a:t>
            </a:r>
            <a:r>
              <a:rPr lang="hu-HU" sz="1600" dirty="0">
                <a:latin typeface="Calibri" pitchFamily="34" charset="0"/>
              </a:rPr>
              <a:t>ua. erős koordináció a </a:t>
            </a:r>
            <a:r>
              <a:rPr lang="hu-HU" sz="1600" dirty="0" smtClean="0">
                <a:latin typeface="Calibri" pitchFamily="34" charset="0"/>
              </a:rPr>
              <a:t>Miniszterelnökségnél</a:t>
            </a:r>
            <a:endParaRPr lang="hu-HU" sz="1600" b="1" dirty="0" smtClean="0">
              <a:solidFill>
                <a:srgbClr val="0066FF"/>
              </a:solidFill>
              <a:latin typeface="Calibri" pitchFamily="34" charset="0"/>
              <a:cs typeface="Arial" charset="0"/>
            </a:endParaRPr>
          </a:p>
          <a:p>
            <a:pPr marL="342900" lvl="2" indent="-342900" eaLnBrk="0" hangingPunct="0">
              <a:spcBef>
                <a:spcPts val="600"/>
              </a:spcBef>
              <a:buClr>
                <a:schemeClr val="accent2"/>
              </a:buClr>
              <a:buFontTx/>
              <a:buChar char="•"/>
            </a:pPr>
            <a:r>
              <a:rPr lang="hu-HU" sz="1600" b="1" dirty="0" smtClean="0">
                <a:solidFill>
                  <a:srgbClr val="0066FF"/>
                </a:solidFill>
                <a:latin typeface="Calibri" pitchFamily="34" charset="0"/>
                <a:cs typeface="Arial" charset="0"/>
              </a:rPr>
              <a:t>Egyszerűsített </a:t>
            </a:r>
            <a:r>
              <a:rPr lang="hu-HU" sz="1600" b="1" dirty="0">
                <a:solidFill>
                  <a:srgbClr val="0066FF"/>
                </a:solidFill>
                <a:latin typeface="Calibri" pitchFamily="34" charset="0"/>
                <a:cs typeface="Arial" charset="0"/>
              </a:rPr>
              <a:t>eljárásrend </a:t>
            </a:r>
            <a:r>
              <a:rPr lang="hu-HU" sz="1600" dirty="0">
                <a:solidFill>
                  <a:srgbClr val="1F497D"/>
                </a:solidFill>
                <a:latin typeface="Calibri" pitchFamily="34" charset="0"/>
                <a:cs typeface="Arial" charset="0"/>
              </a:rPr>
              <a:t>a támogatási döntések meghozatalában</a:t>
            </a:r>
          </a:p>
          <a:p>
            <a:pPr marL="342900" lvl="2" indent="-342900" eaLnBrk="0" hangingPunct="0">
              <a:spcBef>
                <a:spcPts val="600"/>
              </a:spcBef>
              <a:buClr>
                <a:schemeClr val="accent2"/>
              </a:buClr>
              <a:buFontTx/>
              <a:buChar char="•"/>
            </a:pPr>
            <a:r>
              <a:rPr lang="hu-HU" sz="1600" b="1" dirty="0">
                <a:solidFill>
                  <a:srgbClr val="0066FF"/>
                </a:solidFill>
                <a:latin typeface="Calibri" pitchFamily="34" charset="0"/>
                <a:cs typeface="Arial" charset="0"/>
              </a:rPr>
              <a:t>Vissza nem térítendő támogatások, az önerő minimalizálása + szélesebb körben pénzügyi eszközök</a:t>
            </a:r>
          </a:p>
          <a:p>
            <a:pPr marL="342900" lvl="2" indent="-342900" eaLnBrk="0" hangingPunct="0">
              <a:spcBef>
                <a:spcPts val="600"/>
              </a:spcBef>
              <a:buClr>
                <a:schemeClr val="accent2"/>
              </a:buClr>
              <a:buFontTx/>
              <a:buChar char="•"/>
            </a:pPr>
            <a:r>
              <a:rPr lang="hu-HU" sz="1600" b="1" dirty="0">
                <a:solidFill>
                  <a:srgbClr val="0066FF"/>
                </a:solidFill>
                <a:latin typeface="Calibri" pitchFamily="34" charset="0"/>
                <a:cs typeface="Arial" charset="0"/>
              </a:rPr>
              <a:t>A korábbi tömeges pályázatok helyett</a:t>
            </a:r>
            <a:r>
              <a:rPr lang="hu-HU" sz="1600" b="1" dirty="0">
                <a:solidFill>
                  <a:srgbClr val="1F497D"/>
                </a:solidFill>
                <a:latin typeface="Calibri" pitchFamily="34" charset="0"/>
                <a:cs typeface="Arial" charset="0"/>
              </a:rPr>
              <a:t> </a:t>
            </a:r>
            <a:r>
              <a:rPr lang="hu-HU" sz="1600" dirty="0">
                <a:latin typeface="Calibri" pitchFamily="34" charset="0"/>
                <a:cs typeface="Arial" charset="0"/>
              </a:rPr>
              <a:t>kis számú, több évre előre tervezhető programok, felhívások</a:t>
            </a:r>
          </a:p>
          <a:p>
            <a:pPr marL="342900" lvl="2" indent="-342900" eaLnBrk="0" hangingPunct="0">
              <a:spcBef>
                <a:spcPts val="600"/>
              </a:spcBef>
              <a:buClr>
                <a:schemeClr val="accent2"/>
              </a:buClr>
              <a:buFontTx/>
              <a:buChar char="•"/>
            </a:pPr>
            <a:r>
              <a:rPr lang="hu-HU" sz="1600" b="1" dirty="0">
                <a:solidFill>
                  <a:srgbClr val="0066FF"/>
                </a:solidFill>
                <a:latin typeface="Calibri" pitchFamily="34" charset="0"/>
                <a:cs typeface="Arial" charset="0"/>
              </a:rPr>
              <a:t>Közfejlesztések elsődlegesen nem pályázati rendszerben </a:t>
            </a:r>
            <a:r>
              <a:rPr lang="hu-HU" sz="1600" dirty="0">
                <a:latin typeface="Calibri" pitchFamily="34" charset="0"/>
                <a:cs typeface="Arial" charset="0"/>
              </a:rPr>
              <a:t>kerülnek allokációra</a:t>
            </a:r>
          </a:p>
          <a:p>
            <a:pPr marL="342900" lvl="2" indent="-342900" eaLnBrk="0" hangingPunct="0">
              <a:spcBef>
                <a:spcPts val="600"/>
              </a:spcBef>
              <a:buClr>
                <a:schemeClr val="accent2"/>
              </a:buClr>
              <a:buFontTx/>
              <a:buChar char="•"/>
            </a:pPr>
            <a:r>
              <a:rPr lang="hu-HU" sz="1600" b="1" dirty="0">
                <a:solidFill>
                  <a:srgbClr val="0066FF"/>
                </a:solidFill>
                <a:latin typeface="Calibri" pitchFamily="34" charset="0"/>
                <a:cs typeface="Arial" charset="0"/>
              </a:rPr>
              <a:t>Koncentrált, integrált, </a:t>
            </a:r>
            <a:r>
              <a:rPr lang="hu-HU" sz="1600" b="1" dirty="0" smtClean="0">
                <a:solidFill>
                  <a:srgbClr val="0066FF"/>
                </a:solidFill>
                <a:latin typeface="Calibri" pitchFamily="34" charset="0"/>
                <a:cs typeface="Arial" charset="0"/>
              </a:rPr>
              <a:t>illetve </a:t>
            </a:r>
            <a:r>
              <a:rPr lang="hu-HU" sz="1600" b="1" dirty="0">
                <a:solidFill>
                  <a:srgbClr val="0066FF"/>
                </a:solidFill>
                <a:latin typeface="Calibri" pitchFamily="34" charset="0"/>
                <a:cs typeface="Arial" charset="0"/>
              </a:rPr>
              <a:t>a területiség elv</a:t>
            </a:r>
            <a:r>
              <a:rPr lang="hu-HU" sz="1600" dirty="0">
                <a:latin typeface="Calibri" pitchFamily="34" charset="0"/>
                <a:cs typeface="Arial" charset="0"/>
              </a:rPr>
              <a:t>ét</a:t>
            </a:r>
            <a:r>
              <a:rPr lang="hu-HU" sz="1600" b="1" dirty="0">
                <a:solidFill>
                  <a:srgbClr val="0066FF"/>
                </a:solidFill>
                <a:latin typeface="Calibri" pitchFamily="34" charset="0"/>
                <a:cs typeface="Arial" charset="0"/>
              </a:rPr>
              <a:t> </a:t>
            </a:r>
            <a:r>
              <a:rPr lang="hu-HU" sz="1600" dirty="0">
                <a:latin typeface="Calibri" pitchFamily="34" charset="0"/>
                <a:cs typeface="Arial" charset="0"/>
              </a:rPr>
              <a:t>figyelembe vevő </a:t>
            </a:r>
            <a:r>
              <a:rPr lang="hu-HU" sz="1600" dirty="0" smtClean="0">
                <a:latin typeface="Calibri" pitchFamily="34" charset="0"/>
                <a:cs typeface="Arial" charset="0"/>
              </a:rPr>
              <a:t>forrásfelhasználás</a:t>
            </a:r>
            <a:endParaRPr lang="hu-HU" sz="1600" dirty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46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588224" cy="1143000"/>
          </a:xfrm>
        </p:spPr>
        <p:txBody>
          <a:bodyPr>
            <a:noAutofit/>
          </a:bodyPr>
          <a:lstStyle/>
          <a:p>
            <a:r>
              <a:rPr lang="hu-HU" sz="2600" b="1" dirty="0" smtClean="0">
                <a:solidFill>
                  <a:srgbClr val="0066FF"/>
                </a:solidFill>
              </a:rPr>
              <a:t>Bizottsági észrevétel a turisztikai fejlesztések EU-s forrásból való támogathatóságáról</a:t>
            </a:r>
            <a:endParaRPr lang="hu-HU" sz="2600" b="1" dirty="0">
              <a:solidFill>
                <a:srgbClr val="0066FF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412776"/>
            <a:ext cx="8208912" cy="4752528"/>
          </a:xfrm>
        </p:spPr>
        <p:txBody>
          <a:bodyPr>
            <a:normAutofit lnSpcReduction="10000"/>
          </a:bodyPr>
          <a:lstStyle/>
          <a:p>
            <a:pPr marL="182563" indent="-182563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hu-HU" sz="1600" dirty="0">
                <a:ea typeface="Calibri"/>
              </a:rPr>
              <a:t>A brüsszeli Magyarországnak készülő Pozíciós Papír kitért néhány turizmusfejlesztési terület uniós forrásból történő fejlesztésének esetleges korlátozott vagy nem támogatására is. </a:t>
            </a:r>
            <a:r>
              <a:rPr lang="hu-HU" sz="1600" dirty="0" smtClean="0">
                <a:ea typeface="Calibri"/>
              </a:rPr>
              <a:t> A </a:t>
            </a:r>
            <a:r>
              <a:rPr lang="hu-HU" sz="1600" b="1" i="1" dirty="0" smtClean="0">
                <a:solidFill>
                  <a:schemeClr val="accent6">
                    <a:lumMod val="75000"/>
                  </a:schemeClr>
                </a:solidFill>
                <a:ea typeface="Calibri"/>
              </a:rPr>
              <a:t>Pozíciós </a:t>
            </a:r>
            <a:r>
              <a:rPr lang="hu-HU" sz="1600" b="1" i="1" dirty="0">
                <a:solidFill>
                  <a:schemeClr val="accent6">
                    <a:lumMod val="75000"/>
                  </a:schemeClr>
                </a:solidFill>
                <a:ea typeface="Calibri"/>
              </a:rPr>
              <a:t>Papír </a:t>
            </a:r>
            <a:r>
              <a:rPr lang="hu-HU" sz="1600" dirty="0">
                <a:ea typeface="Calibri"/>
              </a:rPr>
              <a:t>az alábbiakat rögzíti </a:t>
            </a:r>
            <a:r>
              <a:rPr lang="hu-HU" sz="1600" dirty="0" smtClean="0">
                <a:ea typeface="Calibri"/>
              </a:rPr>
              <a:t>konkrétan a turizmusról </a:t>
            </a:r>
            <a:r>
              <a:rPr lang="hu-HU" sz="1600" dirty="0">
                <a:ea typeface="Calibri"/>
              </a:rPr>
              <a:t>és </a:t>
            </a:r>
            <a:r>
              <a:rPr lang="hu-HU" sz="1600" dirty="0" smtClean="0">
                <a:ea typeface="Calibri"/>
              </a:rPr>
              <a:t>annak fejlesztéséről:</a:t>
            </a:r>
          </a:p>
          <a:p>
            <a:pPr marL="400050" lvl="1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600" i="1" dirty="0" smtClean="0">
                <a:solidFill>
                  <a:srgbClr val="0066FF"/>
                </a:solidFill>
                <a:ea typeface="Calibri"/>
              </a:rPr>
              <a:t>„Üzleti turizmust célzó létesítményeket, mint például hoteleket, szabadidős létesítményeket és fürdőket, főként magántőkéből kell finanszírozni. A lehetséges kivételeket alaposan meg kell indokolni. Alapvető turisztikai létesítmények, beleértve az információt, a határokon átnyúló együttműködést, kis létesítmények, agrárturizmus stb. potenciálisan elfogadható, </a:t>
            </a:r>
            <a:r>
              <a:rPr lang="hu-HU" sz="1600" i="1" dirty="0" err="1" smtClean="0">
                <a:solidFill>
                  <a:srgbClr val="0066FF"/>
                </a:solidFill>
                <a:ea typeface="Calibri"/>
              </a:rPr>
              <a:t>KSK-ból</a:t>
            </a:r>
            <a:r>
              <a:rPr lang="hu-HU" sz="1600" i="1" dirty="0" smtClean="0">
                <a:solidFill>
                  <a:srgbClr val="0066FF"/>
                </a:solidFill>
                <a:ea typeface="Calibri"/>
              </a:rPr>
              <a:t> támogatott beruházások lehetnek.”</a:t>
            </a:r>
          </a:p>
          <a:p>
            <a:pPr marL="182563" lvl="1" indent="-182563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hu-HU" sz="1600" dirty="0"/>
              <a:t>Természetesen sok egyéb mellett komoly alapkérdésként merül fel, hogy a Bizottság miért tenne diszkriminatív megkülönböztetést a turisztikai célú KKV és az egyéb gazdasági-üzleti célú KKV </a:t>
            </a:r>
            <a:r>
              <a:rPr lang="hu-HU" sz="1600" i="1" dirty="0"/>
              <a:t>„telephelyfejlesztések”</a:t>
            </a:r>
            <a:r>
              <a:rPr lang="hu-HU" sz="1600" dirty="0"/>
              <a:t> között. </a:t>
            </a:r>
            <a:endParaRPr lang="hu-HU" sz="1600" dirty="0" smtClean="0"/>
          </a:p>
          <a:p>
            <a:pPr marL="182563" lvl="1" indent="-182563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hu-HU" sz="1600" dirty="0"/>
              <a:t>A </a:t>
            </a:r>
            <a:r>
              <a:rPr lang="hu-HU" sz="1600" b="1" dirty="0">
                <a:solidFill>
                  <a:schemeClr val="accent6">
                    <a:lumMod val="75000"/>
                  </a:schemeClr>
                </a:solidFill>
              </a:rPr>
              <a:t>Magyar Közlöny 47. szám</a:t>
            </a:r>
            <a:r>
              <a:rPr lang="hu-HU" sz="1600" dirty="0"/>
              <a:t>ában (2013. március 21.) jelent meg az a kormányhatározat, amely </a:t>
            </a:r>
            <a:r>
              <a:rPr lang="hu-HU" sz="1600" b="1" dirty="0">
                <a:solidFill>
                  <a:schemeClr val="accent6">
                    <a:lumMod val="75000"/>
                  </a:schemeClr>
                </a:solidFill>
              </a:rPr>
              <a:t>összegzi a 2014–2020 közötti európai uniós fejlesztési források felhasználására vonatkozó programok prioritásait.</a:t>
            </a:r>
            <a:r>
              <a:rPr lang="hu-HU" sz="1600" dirty="0"/>
              <a:t> A kormányhatározat szerint a Gazdaságfejlesztési és Innovációs Operatív Program (GINOP) első tervezeténél a 7 prioritás között 4. prioritásként szerepel többek között a turizmusfejlesztése. </a:t>
            </a:r>
            <a:endParaRPr lang="hu-HU" sz="1600" dirty="0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038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rgbClr val="0066FF"/>
                </a:solidFill>
              </a:rPr>
              <a:t>Gazdaságfejlesztés és Innováció </a:t>
            </a:r>
            <a:br>
              <a:rPr lang="hu-HU" sz="3200" b="1" dirty="0">
                <a:solidFill>
                  <a:srgbClr val="0066FF"/>
                </a:solidFill>
              </a:rPr>
            </a:br>
            <a:r>
              <a:rPr lang="hu-HU" sz="3200" b="1" dirty="0">
                <a:solidFill>
                  <a:srgbClr val="0066FF"/>
                </a:solidFill>
              </a:rPr>
              <a:t>2014-2020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412776"/>
            <a:ext cx="8460432" cy="4752528"/>
          </a:xfrm>
        </p:spPr>
        <p:txBody>
          <a:bodyPr>
            <a:normAutofit/>
          </a:bodyPr>
          <a:lstStyle/>
          <a:p>
            <a:pPr marL="285750" lvl="1" eaLnBrk="0" hangingPunct="0">
              <a:spcBef>
                <a:spcPts val="600"/>
              </a:spcBef>
            </a:pPr>
            <a:r>
              <a:rPr lang="hu-HU" sz="2400" b="1" u="sng" dirty="0">
                <a:solidFill>
                  <a:srgbClr val="0066FF"/>
                </a:solidFill>
                <a:latin typeface="Calibri" pitchFamily="34" charset="0"/>
              </a:rPr>
              <a:t>Új magyar gazdasági növekedés és foglalkoztatás </a:t>
            </a:r>
            <a:endParaRPr lang="hu-HU" sz="2400" b="1" u="sng" dirty="0" smtClean="0">
              <a:solidFill>
                <a:srgbClr val="0066FF"/>
              </a:solidFill>
              <a:latin typeface="Calibri" pitchFamily="34" charset="0"/>
            </a:endParaRPr>
          </a:p>
          <a:p>
            <a:pPr marL="1074738" lvl="1" eaLnBrk="0" hangingPunct="0">
              <a:spcBef>
                <a:spcPts val="600"/>
              </a:spcBef>
            </a:pPr>
            <a:r>
              <a:rPr lang="en-GB" sz="2400" b="1" u="sng" dirty="0" smtClean="0">
                <a:solidFill>
                  <a:srgbClr val="0066FF"/>
                </a:solidFill>
                <a:latin typeface="Calibri" pitchFamily="34" charset="0"/>
              </a:rPr>
              <a:t>Smart Hungarian Specialization </a:t>
            </a:r>
            <a:r>
              <a:rPr lang="hu-HU" sz="2400" b="1" u="sng" dirty="0" smtClean="0">
                <a:solidFill>
                  <a:srgbClr val="0066FF"/>
                </a:solidFill>
                <a:latin typeface="Calibri" pitchFamily="34" charset="0"/>
              </a:rPr>
              <a:t>2020</a:t>
            </a:r>
            <a:r>
              <a:rPr lang="hu-HU" sz="2400" b="1" dirty="0" smtClean="0">
                <a:solidFill>
                  <a:srgbClr val="0066FF"/>
                </a:solidFill>
                <a:latin typeface="Calibri" pitchFamily="34" charset="0"/>
              </a:rPr>
              <a:t> </a:t>
            </a:r>
          </a:p>
          <a:p>
            <a:pPr marL="0" lvl="1" indent="0" eaLnBrk="0" hangingPunct="0">
              <a:spcBef>
                <a:spcPts val="600"/>
              </a:spcBef>
              <a:buNone/>
            </a:pPr>
            <a:endParaRPr lang="hu-HU" sz="2400" b="1" dirty="0">
              <a:solidFill>
                <a:srgbClr val="0066FF"/>
              </a:solidFill>
              <a:latin typeface="Calibri" pitchFamily="34" charset="0"/>
            </a:endParaRPr>
          </a:p>
          <a:p>
            <a:pPr marL="285750" lvl="1" eaLnBrk="0" hangingPunct="0">
              <a:spcBef>
                <a:spcPts val="600"/>
              </a:spcBef>
            </a:pPr>
            <a:r>
              <a:rPr lang="hu-HU" sz="2400" b="1" dirty="0">
                <a:solidFill>
                  <a:srgbClr val="0066FF"/>
                </a:solidFill>
                <a:latin typeface="Calibri" pitchFamily="34" charset="0"/>
              </a:rPr>
              <a:t>Magyar vízió: </a:t>
            </a:r>
            <a:r>
              <a:rPr lang="hu-HU" sz="2400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Európai gyógyító, kreatív, termelő, fejlesztő és szolgáltató kiválósági központtá </a:t>
            </a:r>
            <a:r>
              <a:rPr lang="hu-HU" sz="2400" b="1" i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váljunk</a:t>
            </a:r>
          </a:p>
          <a:p>
            <a:pPr marL="0" lvl="1" indent="0" eaLnBrk="0" hangingPunct="0">
              <a:spcBef>
                <a:spcPts val="600"/>
              </a:spcBef>
              <a:buNone/>
            </a:pPr>
            <a:endParaRPr lang="hu-HU" sz="2400" b="1" i="1" u="sng" dirty="0">
              <a:solidFill>
                <a:srgbClr val="0066FF"/>
              </a:solidFill>
              <a:latin typeface="Calibri" pitchFamily="34" charset="0"/>
            </a:endParaRPr>
          </a:p>
          <a:p>
            <a:pPr eaLnBrk="0" hangingPunct="0">
              <a:spcBef>
                <a:spcPts val="600"/>
              </a:spcBef>
              <a:buFontTx/>
              <a:buAutoNum type="romanUcPeriod"/>
            </a:pPr>
            <a:r>
              <a:rPr lang="hu-HU" sz="2000" b="1" i="1" dirty="0">
                <a:latin typeface="Calibri" pitchFamily="34" charset="0"/>
              </a:rPr>
              <a:t>Tematikus magyar növekedési és fejlesztési fókuszok </a:t>
            </a:r>
            <a:r>
              <a:rPr lang="hu-HU" sz="2000" i="1" dirty="0">
                <a:latin typeface="Calibri" pitchFamily="34" charset="0"/>
              </a:rPr>
              <a:t>(magyar tematikus fókuszok - növekedési potenciálok)</a:t>
            </a:r>
          </a:p>
          <a:p>
            <a:pPr eaLnBrk="0" hangingPunct="0">
              <a:spcBef>
                <a:spcPts val="600"/>
              </a:spcBef>
              <a:buFontTx/>
              <a:buAutoNum type="romanUcPeriod"/>
            </a:pPr>
            <a:r>
              <a:rPr lang="hu-HU" sz="2000" b="1" i="1" dirty="0">
                <a:latin typeface="Calibri" pitchFamily="34" charset="0"/>
              </a:rPr>
              <a:t>Horizontális gazdaságfejlesztési kiemelt fókuszok </a:t>
            </a:r>
            <a:r>
              <a:rPr lang="hu-HU" sz="2000" i="1" dirty="0">
                <a:latin typeface="Calibri" pitchFamily="34" charset="0"/>
              </a:rPr>
              <a:t>(foglalkoztatás, üzleti </a:t>
            </a:r>
            <a:r>
              <a:rPr lang="hu-HU" sz="2000" i="1" dirty="0" smtClean="0">
                <a:latin typeface="Calibri" pitchFamily="34" charset="0"/>
              </a:rPr>
              <a:t/>
            </a:r>
            <a:br>
              <a:rPr lang="hu-HU" sz="2000" i="1" dirty="0" smtClean="0">
                <a:latin typeface="Calibri" pitchFamily="34" charset="0"/>
              </a:rPr>
            </a:br>
            <a:r>
              <a:rPr lang="hu-HU" sz="2000" i="1" dirty="0" smtClean="0">
                <a:latin typeface="Calibri" pitchFamily="34" charset="0"/>
              </a:rPr>
              <a:t>és </a:t>
            </a:r>
            <a:r>
              <a:rPr lang="hu-HU" sz="2000" i="1" dirty="0">
                <a:latin typeface="Calibri" pitchFamily="34" charset="0"/>
              </a:rPr>
              <a:t>gazdaságfejlesztési környezet, pénzügyi eszközök</a:t>
            </a:r>
            <a:r>
              <a:rPr lang="hu-HU" sz="2000" i="1" dirty="0" smtClean="0">
                <a:latin typeface="Calibri" pitchFamily="34" charset="0"/>
              </a:rPr>
              <a:t>)</a:t>
            </a:r>
            <a:endParaRPr lang="hu-HU" sz="2000" i="1" u="sng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3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732240" cy="1143000"/>
          </a:xfrm>
        </p:spPr>
        <p:txBody>
          <a:bodyPr>
            <a:noAutofit/>
          </a:bodyPr>
          <a:lstStyle/>
          <a:p>
            <a:r>
              <a:rPr lang="hu-HU" sz="2800" b="1" dirty="0">
                <a:solidFill>
                  <a:srgbClr val="0066FF"/>
                </a:solidFill>
              </a:rPr>
              <a:t>A </a:t>
            </a:r>
            <a:r>
              <a:rPr lang="hu-HU" sz="2800" b="1" dirty="0" smtClean="0">
                <a:solidFill>
                  <a:srgbClr val="0066FF"/>
                </a:solidFill>
              </a:rPr>
              <a:t>2014-2020-as </a:t>
            </a:r>
            <a:r>
              <a:rPr lang="hu-HU" sz="2800" b="1" dirty="0">
                <a:solidFill>
                  <a:srgbClr val="0066FF"/>
                </a:solidFill>
              </a:rPr>
              <a:t>magyar gazdaság és KKV fejlesztést meghatározó tervdokumentumok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412776"/>
            <a:ext cx="8460432" cy="475252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hu-HU" sz="1800" b="1" i="1" dirty="0">
                <a:solidFill>
                  <a:srgbClr val="0066FF"/>
                </a:solidFill>
              </a:rPr>
              <a:t>Eddig elkészült magyar gazdaságfejlesztési megalapozó tervdokumentumok - kiemelten: </a:t>
            </a:r>
          </a:p>
          <a:p>
            <a:pPr marL="971550" lvl="1" indent="-249238">
              <a:spcBef>
                <a:spcPct val="0"/>
              </a:spcBef>
              <a:buFont typeface="Arial" charset="0"/>
              <a:buChar char="•"/>
            </a:pPr>
            <a:r>
              <a:rPr lang="hu-HU" sz="1700" dirty="0"/>
              <a:t>Új Széchenyi Terv</a:t>
            </a:r>
          </a:p>
          <a:p>
            <a:pPr marL="971550" lvl="1" indent="-249238">
              <a:spcBef>
                <a:spcPct val="0"/>
              </a:spcBef>
              <a:buFont typeface="Arial" charset="0"/>
              <a:buChar char="•"/>
            </a:pPr>
            <a:r>
              <a:rPr lang="hu-HU" sz="1700" dirty="0"/>
              <a:t>Nemzeti Konvergencia Program és Nemzeti Reformprogram</a:t>
            </a:r>
          </a:p>
          <a:p>
            <a:pPr marL="971550" lvl="1" indent="-249238">
              <a:spcBef>
                <a:spcPct val="0"/>
              </a:spcBef>
              <a:buFont typeface="Arial" charset="0"/>
              <a:buChar char="•"/>
            </a:pPr>
            <a:r>
              <a:rPr lang="hu-HU" sz="1700" dirty="0"/>
              <a:t>Széll Kálmán Terv 2.0</a:t>
            </a:r>
          </a:p>
          <a:p>
            <a:pPr marL="971550" lvl="1" indent="-249238">
              <a:spcBef>
                <a:spcPct val="0"/>
              </a:spcBef>
              <a:buFont typeface="Arial" charset="0"/>
              <a:buChar char="•"/>
            </a:pPr>
            <a:r>
              <a:rPr lang="hu-HU" sz="1700" dirty="0"/>
              <a:t>Magyar Munka Terv</a:t>
            </a:r>
          </a:p>
          <a:p>
            <a:pPr marL="971550" lvl="1" indent="-249238">
              <a:spcBef>
                <a:spcPct val="0"/>
              </a:spcBef>
              <a:buFont typeface="Arial" charset="0"/>
              <a:buChar char="•"/>
            </a:pPr>
            <a:r>
              <a:rPr lang="hu-HU" sz="1700" dirty="0"/>
              <a:t>Magyar Növekedési Terv</a:t>
            </a:r>
          </a:p>
          <a:p>
            <a:pPr marL="971550" lvl="1" indent="-249238">
              <a:spcBef>
                <a:spcPct val="0"/>
              </a:spcBef>
              <a:buFont typeface="Arial" charset="0"/>
              <a:buChar char="•"/>
            </a:pPr>
            <a:r>
              <a:rPr lang="hu-HU" sz="1700" dirty="0"/>
              <a:t>Nemzeti Külgazdasági Stratégia</a:t>
            </a:r>
          </a:p>
          <a:p>
            <a:pPr>
              <a:spcBef>
                <a:spcPts val="1200"/>
              </a:spcBef>
            </a:pPr>
            <a:r>
              <a:rPr lang="hu-HU" sz="1800" b="1" i="1" dirty="0">
                <a:solidFill>
                  <a:srgbClr val="0066FF"/>
                </a:solidFill>
              </a:rPr>
              <a:t>Készítés alatt lévő magyar gazdaságfejlesztési megalapozó tervdokumentumok - kiemelten:</a:t>
            </a:r>
          </a:p>
          <a:p>
            <a:pPr marL="971550" lvl="1" indent="-249238">
              <a:spcBef>
                <a:spcPct val="0"/>
              </a:spcBef>
              <a:buFont typeface="Arial" charset="0"/>
              <a:buChar char="•"/>
            </a:pPr>
            <a:r>
              <a:rPr lang="hu-HU" sz="1600" dirty="0"/>
              <a:t>Országos Fejlesztési és Területfejlesztési Koncepció </a:t>
            </a:r>
            <a:r>
              <a:rPr lang="hu-HU" sz="1600" b="1" dirty="0"/>
              <a:t>– társadalmasítás december</a:t>
            </a:r>
          </a:p>
          <a:p>
            <a:pPr marL="971550" lvl="1" indent="-249238">
              <a:spcBef>
                <a:spcPct val="0"/>
              </a:spcBef>
              <a:buFont typeface="Arial" charset="0"/>
              <a:buChar char="•"/>
            </a:pPr>
            <a:r>
              <a:rPr lang="hu-HU" sz="1600" dirty="0"/>
              <a:t>Nemzeti KFI Stratégia 2020 </a:t>
            </a:r>
            <a:r>
              <a:rPr lang="hu-HU" sz="1600" b="1" dirty="0"/>
              <a:t>– társadalmasítás novemberben volt</a:t>
            </a:r>
          </a:p>
          <a:p>
            <a:pPr marL="971550" lvl="1" indent="-249238">
              <a:spcBef>
                <a:spcPct val="0"/>
              </a:spcBef>
              <a:buFont typeface="Arial" charset="0"/>
              <a:buChar char="•"/>
            </a:pPr>
            <a:r>
              <a:rPr lang="hu-HU" sz="1600" dirty="0"/>
              <a:t>Nemzeti Turizmusfejlesztési Koncepció 2020 </a:t>
            </a:r>
            <a:r>
              <a:rPr lang="hu-HU" sz="1600" b="1" dirty="0" smtClean="0"/>
              <a:t>– társadalmasítás </a:t>
            </a:r>
            <a:r>
              <a:rPr lang="hu-HU" sz="1600" b="1" dirty="0"/>
              <a:t>előtt</a:t>
            </a:r>
          </a:p>
          <a:p>
            <a:pPr marL="971550" lvl="1" indent="-249238">
              <a:spcBef>
                <a:spcPct val="0"/>
              </a:spcBef>
              <a:buFont typeface="Arial" charset="0"/>
              <a:buChar char="•"/>
            </a:pPr>
            <a:r>
              <a:rPr lang="hu-HU" sz="1600" dirty="0"/>
              <a:t>Nemzeti KKV Stratégia 2020 – </a:t>
            </a:r>
            <a:r>
              <a:rPr lang="hu-HU" sz="1600" b="1" dirty="0"/>
              <a:t>előkészítés alatt</a:t>
            </a:r>
          </a:p>
          <a:p>
            <a:pPr marL="971550" lvl="1" indent="-249238">
              <a:spcBef>
                <a:spcPct val="0"/>
              </a:spcBef>
              <a:buFont typeface="Arial" charset="0"/>
              <a:buChar char="•"/>
            </a:pPr>
            <a:r>
              <a:rPr lang="hu-HU" sz="1600" dirty="0"/>
              <a:t>Külgazdasági Részstratégiák – </a:t>
            </a:r>
            <a:r>
              <a:rPr lang="hu-HU" sz="1600" b="1" dirty="0"/>
              <a:t>előkészítés</a:t>
            </a:r>
            <a:r>
              <a:rPr lang="hu-HU" sz="1600" dirty="0"/>
              <a:t> </a:t>
            </a:r>
            <a:r>
              <a:rPr lang="hu-HU" sz="1600" b="1" dirty="0"/>
              <a:t>alatt</a:t>
            </a:r>
          </a:p>
          <a:p>
            <a:pPr marL="971550" lvl="1" indent="-249238">
              <a:spcBef>
                <a:spcPct val="0"/>
              </a:spcBef>
              <a:buFont typeface="Arial" charset="0"/>
              <a:buChar char="•"/>
            </a:pPr>
            <a:r>
              <a:rPr lang="hu-HU" sz="1600" dirty="0"/>
              <a:t>Tudománypolitikai Stratégia – </a:t>
            </a:r>
            <a:r>
              <a:rPr lang="hu-HU" sz="1600" b="1" dirty="0"/>
              <a:t>előkészítés </a:t>
            </a:r>
            <a:r>
              <a:rPr lang="hu-HU" sz="1600" b="1" dirty="0" smtClean="0"/>
              <a:t>alatt</a:t>
            </a:r>
            <a:endParaRPr lang="hu-HU" sz="1600" b="1" dirty="0"/>
          </a:p>
        </p:txBody>
      </p:sp>
    </p:spTree>
    <p:extLst>
      <p:ext uri="{BB962C8B-B14F-4D97-AF65-F5344CB8AC3E}">
        <p14:creationId xmlns:p14="http://schemas.microsoft.com/office/powerpoint/2010/main" val="155432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</p:spPr>
        <p:txBody>
          <a:bodyPr>
            <a:normAutofit/>
          </a:bodyPr>
          <a:lstStyle/>
          <a:p>
            <a:endParaRPr lang="hu-HU" sz="3200" b="1" dirty="0">
              <a:solidFill>
                <a:srgbClr val="0066FF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412776"/>
            <a:ext cx="8460432" cy="475252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hu-HU" sz="1800" dirty="0">
              <a:ea typeface="Calibri"/>
            </a:endParaRPr>
          </a:p>
        </p:txBody>
      </p:sp>
      <p:pic>
        <p:nvPicPr>
          <p:cNvPr id="4099" name="Picture 3" descr="D:\NTH\Feladatok\2013.05.14_HN prezentáció Nyíregyházára\előkészítéshez felhasznált diá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83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rgbClr val="0066FF"/>
                </a:solidFill>
              </a:rPr>
              <a:t>Felkészülés a 2014-2020 időszakra</a:t>
            </a:r>
            <a:endParaRPr lang="hu-H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69565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13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rgbClr val="0066FF"/>
                </a:solidFill>
              </a:rPr>
              <a:t>2014-2020-as lehetséges gazdaságfejlesztési alapelvek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412776"/>
            <a:ext cx="8460432" cy="4752528"/>
          </a:xfrm>
        </p:spPr>
        <p:txBody>
          <a:bodyPr>
            <a:normAutofit/>
          </a:bodyPr>
          <a:lstStyle/>
          <a:p>
            <a:pPr marL="182563" indent="-182563">
              <a:spcBef>
                <a:spcPct val="0"/>
              </a:spcBef>
            </a:pPr>
            <a:r>
              <a:rPr lang="hu-HU" sz="1600" b="1" dirty="0"/>
              <a:t>A 2014-2020-as </a:t>
            </a:r>
            <a:r>
              <a:rPr lang="hu-HU" sz="1600" b="1" dirty="0" err="1"/>
              <a:t>ca</a:t>
            </a:r>
            <a:r>
              <a:rPr lang="hu-HU" sz="1600" b="1" dirty="0"/>
              <a:t>. 25 milliárd EU-s fejlesztések </a:t>
            </a:r>
            <a:r>
              <a:rPr lang="hu-HU" sz="1600" b="1" dirty="0">
                <a:solidFill>
                  <a:srgbClr val="0066FF"/>
                </a:solidFill>
              </a:rPr>
              <a:t>60%-a közvetlen központi és térségi gazdaságfejlesztésre </a:t>
            </a:r>
            <a:r>
              <a:rPr lang="hu-HU" sz="1600" b="1" dirty="0"/>
              <a:t>menjen!</a:t>
            </a:r>
          </a:p>
          <a:p>
            <a:pPr marL="182563" indent="-182563">
              <a:spcBef>
                <a:spcPct val="0"/>
              </a:spcBef>
            </a:pPr>
            <a:r>
              <a:rPr lang="hu-HU" sz="1600" b="1" dirty="0">
                <a:solidFill>
                  <a:srgbClr val="0066FF"/>
                </a:solidFill>
              </a:rPr>
              <a:t>Kiemelten fontos szempont a munkahelyteremtés!</a:t>
            </a:r>
          </a:p>
          <a:p>
            <a:pPr marL="182563" indent="-182563">
              <a:spcBef>
                <a:spcPct val="0"/>
              </a:spcBef>
            </a:pPr>
            <a:r>
              <a:rPr lang="hu-HU" sz="1600" b="1" dirty="0"/>
              <a:t>Nagyon fontos a </a:t>
            </a:r>
            <a:r>
              <a:rPr lang="hu-HU" sz="1600" b="1" dirty="0">
                <a:solidFill>
                  <a:srgbClr val="0066FF"/>
                </a:solidFill>
              </a:rPr>
              <a:t>célzott és integrált</a:t>
            </a:r>
            <a:r>
              <a:rPr lang="hu-HU" sz="1600" dirty="0">
                <a:solidFill>
                  <a:srgbClr val="0066FF"/>
                </a:solidFill>
              </a:rPr>
              <a:t> </a:t>
            </a:r>
            <a:r>
              <a:rPr lang="hu-HU" sz="1600" b="1" dirty="0">
                <a:solidFill>
                  <a:srgbClr val="0066FF"/>
                </a:solidFill>
              </a:rPr>
              <a:t>KKV fejlesztés</a:t>
            </a:r>
            <a:r>
              <a:rPr lang="hu-HU" sz="1600" dirty="0">
                <a:solidFill>
                  <a:srgbClr val="0066FF"/>
                </a:solidFill>
              </a:rPr>
              <a:t> </a:t>
            </a:r>
            <a:endParaRPr lang="hu-HU" sz="1600" dirty="0" smtClean="0">
              <a:solidFill>
                <a:srgbClr val="0066FF"/>
              </a:solidFill>
            </a:endParaRPr>
          </a:p>
          <a:p>
            <a:pPr marL="454025" lvl="1" indent="-184150">
              <a:spcBef>
                <a:spcPct val="0"/>
              </a:spcBef>
              <a:buFont typeface="Arial" charset="0"/>
              <a:buChar char="•"/>
            </a:pPr>
            <a:r>
              <a:rPr lang="hu-HU" sz="1400" dirty="0" smtClean="0"/>
              <a:t>Azaz </a:t>
            </a:r>
            <a:r>
              <a:rPr lang="hu-HU" sz="1400" dirty="0"/>
              <a:t>nem eszközökre szétszabdalt – jelenlegi </a:t>
            </a:r>
            <a:r>
              <a:rPr lang="hu-HU" sz="1400" dirty="0" err="1"/>
              <a:t>GOP-s</a:t>
            </a:r>
            <a:r>
              <a:rPr lang="hu-HU" sz="1400" dirty="0"/>
              <a:t>, </a:t>
            </a:r>
            <a:r>
              <a:rPr lang="hu-HU" sz="1400" dirty="0" err="1"/>
              <a:t>ROP-s</a:t>
            </a:r>
            <a:r>
              <a:rPr lang="hu-HU" sz="1400" dirty="0"/>
              <a:t> gyakorlat </a:t>
            </a:r>
            <a:r>
              <a:rPr lang="hu-HU" sz="1400" dirty="0" smtClean="0"/>
              <a:t>folytatása</a:t>
            </a:r>
          </a:p>
          <a:p>
            <a:pPr marL="454025" lvl="1" indent="-184150">
              <a:spcBef>
                <a:spcPct val="0"/>
              </a:spcBef>
              <a:buFont typeface="Arial" charset="0"/>
              <a:buChar char="•"/>
            </a:pPr>
            <a:r>
              <a:rPr lang="hu-HU" sz="1400" b="1" dirty="0" smtClean="0"/>
              <a:t>Fejlesztések </a:t>
            </a:r>
            <a:r>
              <a:rPr lang="hu-HU" sz="1400" b="1" dirty="0"/>
              <a:t>célzott piac – és termékkombinációk</a:t>
            </a:r>
            <a:r>
              <a:rPr lang="hu-HU" sz="1400" dirty="0"/>
              <a:t> </a:t>
            </a:r>
            <a:r>
              <a:rPr lang="hu-HU" sz="1400" b="1" dirty="0"/>
              <a:t>mentén</a:t>
            </a:r>
            <a:r>
              <a:rPr lang="hu-HU" sz="1400" dirty="0"/>
              <a:t> történjenek </a:t>
            </a: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400" dirty="0" smtClean="0"/>
              <a:t>(ne </a:t>
            </a:r>
            <a:r>
              <a:rPr lang="hu-HU" sz="1400" dirty="0"/>
              <a:t>csak azért és úgy, mert éppen van </a:t>
            </a:r>
            <a:r>
              <a:rPr lang="hu-HU" sz="1400" dirty="0" smtClean="0"/>
              <a:t>pályázat!)</a:t>
            </a:r>
            <a:endParaRPr lang="hu-HU" sz="1400" dirty="0"/>
          </a:p>
          <a:p>
            <a:pPr marL="182563" indent="-182563">
              <a:spcBef>
                <a:spcPct val="0"/>
              </a:spcBef>
            </a:pPr>
            <a:r>
              <a:rPr lang="hu-HU" sz="1600" b="1" dirty="0"/>
              <a:t>Komolyan</a:t>
            </a:r>
            <a:r>
              <a:rPr lang="hu-HU" sz="1600" b="1" dirty="0">
                <a:solidFill>
                  <a:srgbClr val="0070C0"/>
                </a:solidFill>
              </a:rPr>
              <a:t> </a:t>
            </a:r>
            <a:r>
              <a:rPr lang="hu-HU" sz="1600" b="1" dirty="0">
                <a:solidFill>
                  <a:srgbClr val="0066FF"/>
                </a:solidFill>
              </a:rPr>
              <a:t>fókuszálni kell stratégiai területenként és szektoronként a fejlesztések során</a:t>
            </a:r>
            <a:endParaRPr lang="hu-HU" sz="1600" dirty="0">
              <a:solidFill>
                <a:srgbClr val="0066FF"/>
              </a:solidFill>
            </a:endParaRPr>
          </a:p>
          <a:p>
            <a:pPr marL="454025" lvl="1" indent="-184150">
              <a:spcBef>
                <a:spcPct val="0"/>
              </a:spcBef>
              <a:buFont typeface="Arial" charset="0"/>
              <a:buChar char="•"/>
            </a:pPr>
            <a:r>
              <a:rPr lang="hu-HU" sz="1400" dirty="0"/>
              <a:t>A Bizottság által is elvárt versenyképességi és stratégiai fókuszálás érdekében az eddigi általános KKV fejlesztési gyakorlat helyett kiemelt cél </a:t>
            </a:r>
            <a:r>
              <a:rPr lang="hu-HU" sz="1400" b="1" dirty="0"/>
              <a:t>a fókuszált magyar gazdasági kitörési pontok mentén történő KKV- és gazdaságfejlesztés</a:t>
            </a:r>
            <a:r>
              <a:rPr lang="hu-HU" sz="1400" dirty="0"/>
              <a:t>, azaz a magyar versenyképesség és növekedés szempontjából kiemelt szektorok célzott és fókuszált fejlesztése!</a:t>
            </a:r>
          </a:p>
          <a:p>
            <a:pPr marL="182563" indent="-182563">
              <a:spcBef>
                <a:spcPct val="0"/>
              </a:spcBef>
            </a:pPr>
            <a:r>
              <a:rPr lang="hu-HU" sz="1600" b="1" dirty="0"/>
              <a:t>Komolyan kell </a:t>
            </a:r>
            <a:r>
              <a:rPr lang="hu-HU" sz="1600" b="1" dirty="0">
                <a:solidFill>
                  <a:srgbClr val="0066FF"/>
                </a:solidFill>
              </a:rPr>
              <a:t>fókuszálni KKV kategóriánként is </a:t>
            </a:r>
            <a:endParaRPr lang="hu-HU" sz="1600" dirty="0">
              <a:solidFill>
                <a:srgbClr val="0066FF"/>
              </a:solidFill>
            </a:endParaRPr>
          </a:p>
          <a:p>
            <a:pPr marL="452438" lvl="1" indent="-196850">
              <a:spcBef>
                <a:spcPct val="0"/>
              </a:spcBef>
              <a:buFont typeface="Arial" charset="0"/>
              <a:buChar char="•"/>
            </a:pPr>
            <a:r>
              <a:rPr lang="hu-HU" sz="1400" dirty="0"/>
              <a:t>Azaz ne a </a:t>
            </a:r>
            <a:r>
              <a:rPr lang="hu-HU" sz="1400" i="1" dirty="0"/>
              <a:t>„Fű, fa, virág KKV fejlesztés” </a:t>
            </a:r>
            <a:r>
              <a:rPr lang="hu-HU" sz="1400" dirty="0"/>
              <a:t>gyakorlata menjen tovább</a:t>
            </a:r>
            <a:r>
              <a:rPr lang="hu-HU" sz="1400" i="1" dirty="0"/>
              <a:t>, </a:t>
            </a:r>
            <a:r>
              <a:rPr lang="hu-HU" sz="1400" dirty="0"/>
              <a:t>MERT MINDENT KKV-t ÚGYSEM LEHET FEJLESZTENI ÉS NEM IS KELL! </a:t>
            </a:r>
          </a:p>
          <a:p>
            <a:pPr marL="452438" lvl="1" indent="-196850">
              <a:spcBef>
                <a:spcPct val="0"/>
              </a:spcBef>
              <a:buFont typeface="Arial" charset="0"/>
              <a:buChar char="•"/>
            </a:pPr>
            <a:r>
              <a:rPr lang="hu-HU" sz="1400" dirty="0"/>
              <a:t>Például: magyar gazellák,  export- és beszállító képes KKV-k, nemzeti közszolgáltatások, komoly növekedéssel, hálózatosodással és foglalkoztatási hatással bíró KKV-k és hálózataik!</a:t>
            </a:r>
          </a:p>
          <a:p>
            <a:pPr marL="182563" indent="-182563">
              <a:spcBef>
                <a:spcPct val="0"/>
              </a:spcBef>
            </a:pPr>
            <a:r>
              <a:rPr lang="hu-HU" sz="1600" b="1" dirty="0"/>
              <a:t>Szükséges</a:t>
            </a:r>
            <a:r>
              <a:rPr lang="hu-HU" sz="1600" b="1" dirty="0">
                <a:solidFill>
                  <a:srgbClr val="0070C0"/>
                </a:solidFill>
              </a:rPr>
              <a:t> </a:t>
            </a:r>
            <a:r>
              <a:rPr lang="hu-HU" sz="1600" b="1" dirty="0">
                <a:solidFill>
                  <a:srgbClr val="0066FF"/>
                </a:solidFill>
              </a:rPr>
              <a:t>területi differenciálás is </a:t>
            </a:r>
            <a:r>
              <a:rPr lang="hu-HU" sz="1400" dirty="0" smtClean="0"/>
              <a:t>–</a:t>
            </a:r>
            <a:r>
              <a:rPr lang="hu-HU" sz="1400" b="1" dirty="0" smtClean="0"/>
              <a:t> </a:t>
            </a:r>
            <a:r>
              <a:rPr lang="hu-HU" sz="1400" dirty="0" smtClean="0"/>
              <a:t>pl</a:t>
            </a:r>
            <a:r>
              <a:rPr lang="hu-HU" sz="1400" dirty="0"/>
              <a:t>. növekedési zónák versus szabad vállalkozási zónák</a:t>
            </a:r>
          </a:p>
          <a:p>
            <a:pPr marL="182563" indent="-182563">
              <a:spcBef>
                <a:spcPct val="0"/>
              </a:spcBef>
            </a:pPr>
            <a:r>
              <a:rPr lang="hu-HU" sz="1600" b="1" dirty="0"/>
              <a:t>A piaci kereskedelmi banki áraknál jobb feltételekkel biztosított </a:t>
            </a:r>
            <a:r>
              <a:rPr lang="hu-HU" sz="1600" b="1" dirty="0" smtClean="0"/>
              <a:t>pénzügyi </a:t>
            </a:r>
            <a:r>
              <a:rPr lang="hu-HU" sz="1600" b="1" dirty="0"/>
              <a:t>eszközöket bármelyik KKV</a:t>
            </a:r>
            <a:r>
              <a:rPr lang="hu-HU" sz="1600" dirty="0"/>
              <a:t> – a megfelelő feltételek teljesítésével – </a:t>
            </a:r>
            <a:r>
              <a:rPr lang="hu-HU" sz="1600" b="1" dirty="0"/>
              <a:t>igénybe </a:t>
            </a:r>
            <a:r>
              <a:rPr lang="hu-HU" sz="1600" b="1" dirty="0" smtClean="0"/>
              <a:t>vehesse</a:t>
            </a:r>
            <a:endParaRPr lang="hu-HU" sz="1600" b="1" dirty="0"/>
          </a:p>
        </p:txBody>
      </p:sp>
    </p:spTree>
    <p:extLst>
      <p:ext uri="{BB962C8B-B14F-4D97-AF65-F5344CB8AC3E}">
        <p14:creationId xmlns:p14="http://schemas.microsoft.com/office/powerpoint/2010/main" val="309651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480720" cy="1143000"/>
          </a:xfrm>
        </p:spPr>
        <p:txBody>
          <a:bodyPr>
            <a:noAutofit/>
          </a:bodyPr>
          <a:lstStyle/>
          <a:p>
            <a:r>
              <a:rPr lang="hu-HU" sz="2800" b="1" dirty="0" smtClean="0">
                <a:solidFill>
                  <a:srgbClr val="0066FF"/>
                </a:solidFill>
              </a:rPr>
              <a:t>Fejlesztési célok, célcsoportok, támogatási eszközök, kiemelt fejlesztési területek</a:t>
            </a:r>
            <a:endParaRPr lang="hu-HU" sz="2800" b="1" dirty="0">
              <a:solidFill>
                <a:srgbClr val="0066FF"/>
              </a:solidFill>
            </a:endParaRPr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61714"/>
            <a:ext cx="7848872" cy="5396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72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5776" y="260648"/>
            <a:ext cx="6588224" cy="1143000"/>
          </a:xfrm>
        </p:spPr>
        <p:txBody>
          <a:bodyPr>
            <a:noAutofit/>
          </a:bodyPr>
          <a:lstStyle/>
          <a:p>
            <a:r>
              <a:rPr lang="hu-HU" sz="2400" b="1" dirty="0">
                <a:solidFill>
                  <a:srgbClr val="0066FF"/>
                </a:solidFill>
              </a:rPr>
              <a:t>A </a:t>
            </a:r>
            <a:r>
              <a:rPr lang="hu-HU" sz="2400" b="1" dirty="0" smtClean="0">
                <a:solidFill>
                  <a:srgbClr val="0066FF"/>
                </a:solidFill>
              </a:rPr>
              <a:t>2014-2020-as </a:t>
            </a:r>
            <a:r>
              <a:rPr lang="hu-HU" sz="2400" b="1" dirty="0">
                <a:solidFill>
                  <a:srgbClr val="0066FF"/>
                </a:solidFill>
              </a:rPr>
              <a:t>Gazdaságfejlesztési és Innovációs OP (GINOP) </a:t>
            </a:r>
            <a:r>
              <a:rPr lang="hu-HU" sz="2400" b="1" dirty="0" smtClean="0">
                <a:solidFill>
                  <a:srgbClr val="0066FF"/>
                </a:solidFill>
              </a:rPr>
              <a:t>– Indikatív </a:t>
            </a:r>
            <a:r>
              <a:rPr lang="hu-HU" sz="2400" b="1" dirty="0">
                <a:solidFill>
                  <a:srgbClr val="0066FF"/>
                </a:solidFill>
              </a:rPr>
              <a:t>prioritásstruktúra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848872" cy="434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35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2232248" cy="1143000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solidFill>
                  <a:srgbClr val="0066FF"/>
                </a:solidFill>
              </a:rPr>
              <a:t>NTK</a:t>
            </a:r>
            <a:endParaRPr lang="hu-HU" sz="3200" b="1" dirty="0">
              <a:solidFill>
                <a:srgbClr val="0066FF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026" y="0"/>
            <a:ext cx="4325165" cy="685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églalap 5"/>
          <p:cNvSpPr/>
          <p:nvPr/>
        </p:nvSpPr>
        <p:spPr>
          <a:xfrm>
            <a:off x="667947" y="1628800"/>
            <a:ext cx="41044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0066FF"/>
                </a:solidFill>
              </a:rPr>
              <a:t>Új koncepció elkészítésének szükségszerűsége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1600" dirty="0"/>
              <a:t>NTS 2005-2013 időtávja hamarosan lezárul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1600" dirty="0"/>
              <a:t>A koncepció megalapozó dokumentuma lesz a </a:t>
            </a:r>
          </a:p>
          <a:p>
            <a:pPr marL="742950" lvl="1" indent="-285750">
              <a:buFont typeface="Wingdings" pitchFamily="2" charset="2"/>
              <a:buChar char="ð"/>
            </a:pPr>
            <a:r>
              <a:rPr lang="hu-HU" sz="1600" dirty="0"/>
              <a:t>turizmusról és vendéglátásról szóló törvénynek </a:t>
            </a:r>
          </a:p>
          <a:p>
            <a:pPr marL="742950" lvl="1" indent="-285750">
              <a:buFont typeface="Wingdings" pitchFamily="2" charset="2"/>
              <a:buChar char="ð"/>
            </a:pPr>
            <a:r>
              <a:rPr lang="hu-HU" sz="1600" dirty="0"/>
              <a:t>2014-20-as tervezési ciklus uniós forrásainak </a:t>
            </a:r>
            <a:r>
              <a:rPr lang="hu-HU" sz="1600" dirty="0" smtClean="0"/>
              <a:t>felhasználásának</a:t>
            </a:r>
          </a:p>
          <a:p>
            <a:pPr lvl="1"/>
            <a:endParaRPr lang="hu-HU" sz="1600" dirty="0"/>
          </a:p>
          <a:p>
            <a:pPr lvl="1"/>
            <a:endParaRPr lang="hu-HU" sz="1600" dirty="0" smtClean="0"/>
          </a:p>
          <a:p>
            <a:pPr lvl="1"/>
            <a:endParaRPr lang="hu-HU" sz="1600" dirty="0"/>
          </a:p>
          <a:p>
            <a:pPr marL="0" lvl="1" algn="just"/>
            <a:r>
              <a:rPr lang="hu-HU" sz="1600" dirty="0"/>
              <a:t>A </a:t>
            </a:r>
            <a:r>
              <a:rPr lang="hu-HU" sz="1600" b="1" dirty="0">
                <a:solidFill>
                  <a:srgbClr val="0066FF"/>
                </a:solidFill>
              </a:rPr>
              <a:t>Nemzeti Turizmusfejlesztési Koncepció </a:t>
            </a:r>
            <a:r>
              <a:rPr lang="hu-HU" sz="1600" b="1" dirty="0" smtClean="0">
                <a:solidFill>
                  <a:srgbClr val="0066FF"/>
                </a:solidFill>
              </a:rPr>
              <a:t>2024 </a:t>
            </a:r>
            <a:r>
              <a:rPr lang="hu-HU" sz="1600" dirty="0"/>
              <a:t>a kormányzati stratégiai irányításról szóló 38/2012. (III. 12.) Korm. rendelet alapján </a:t>
            </a:r>
            <a:r>
              <a:rPr lang="hu-HU" sz="1600" b="1" dirty="0">
                <a:solidFill>
                  <a:srgbClr val="0066FF"/>
                </a:solidFill>
              </a:rPr>
              <a:t>hosszú távú koncepciónak minősül</a:t>
            </a:r>
            <a:r>
              <a:rPr lang="hu-HU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0538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588224" cy="1143000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rgbClr val="0066FF"/>
                </a:solidFill>
              </a:rPr>
              <a:t>A megújuló magyar turizmus fejlesztésének alapelvei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556792"/>
            <a:ext cx="8460432" cy="4608512"/>
          </a:xfrm>
        </p:spPr>
        <p:txBody>
          <a:bodyPr>
            <a:normAutofit/>
          </a:bodyPr>
          <a:lstStyle/>
          <a:p>
            <a:pPr marL="457200" lvl="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hu-HU" sz="1800" b="1" i="1" dirty="0">
                <a:solidFill>
                  <a:schemeClr val="accent6">
                    <a:lumMod val="75000"/>
                  </a:schemeClr>
                </a:solidFill>
              </a:rPr>
              <a:t>ERŐT ADÓ MAGYARORSZÁG </a:t>
            </a:r>
            <a:r>
              <a:rPr lang="hu-HU" sz="1800" i="1" dirty="0"/>
              <a:t>= életminőség és megújuló társadalom</a:t>
            </a:r>
            <a:endParaRPr lang="hu-HU" sz="1800" dirty="0"/>
          </a:p>
          <a:p>
            <a:pPr marL="457200" lvl="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hu-HU" sz="1800" b="1" i="1" dirty="0" smtClean="0">
                <a:solidFill>
                  <a:schemeClr val="accent6">
                    <a:lumMod val="75000"/>
                  </a:schemeClr>
                </a:solidFill>
              </a:rPr>
              <a:t>TALÁLKOZÓ </a:t>
            </a:r>
            <a:r>
              <a:rPr lang="hu-HU" sz="1800" b="1" i="1" dirty="0">
                <a:solidFill>
                  <a:schemeClr val="accent6">
                    <a:lumMod val="75000"/>
                  </a:schemeClr>
                </a:solidFill>
              </a:rPr>
              <a:t>HELY </a:t>
            </a:r>
            <a:r>
              <a:rPr lang="hu-HU" sz="1800" i="1" dirty="0"/>
              <a:t>= hazai és külföldi kultúrák, keleti és nyugati nemzetek találkozása, korosztályok közötti kapcsolatok</a:t>
            </a:r>
            <a:endParaRPr lang="hu-HU" sz="1800" dirty="0"/>
          </a:p>
          <a:p>
            <a:pPr marL="457200" lvl="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hu-HU" sz="1800" b="1" i="1" dirty="0" smtClean="0">
                <a:solidFill>
                  <a:schemeClr val="accent6">
                    <a:lumMod val="75000"/>
                  </a:schemeClr>
                </a:solidFill>
              </a:rPr>
              <a:t>VERSENYKÉPES </a:t>
            </a:r>
            <a:r>
              <a:rPr lang="hu-HU" sz="1800" b="1" i="1" dirty="0">
                <a:solidFill>
                  <a:schemeClr val="accent6">
                    <a:lumMod val="75000"/>
                  </a:schemeClr>
                </a:solidFill>
              </a:rPr>
              <a:t>ÉS KREATÍV MAGYAR TURIZMUS </a:t>
            </a:r>
            <a:r>
              <a:rPr lang="hu-HU" sz="1800" i="1" dirty="0"/>
              <a:t>= minőségi szolgáltatások és tudatos ország márka </a:t>
            </a:r>
            <a:endParaRPr lang="hu-HU" sz="1800" dirty="0"/>
          </a:p>
          <a:p>
            <a:pPr marL="457200" lvl="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hu-HU" sz="1800" b="1" i="1" dirty="0" smtClean="0">
                <a:solidFill>
                  <a:schemeClr val="accent6">
                    <a:lumMod val="75000"/>
                  </a:schemeClr>
                </a:solidFill>
              </a:rPr>
              <a:t>NYITOTT </a:t>
            </a:r>
            <a:r>
              <a:rPr lang="hu-HU" sz="1800" b="1" i="1" dirty="0">
                <a:solidFill>
                  <a:schemeClr val="accent6">
                    <a:lumMod val="75000"/>
                  </a:schemeClr>
                </a:solidFill>
              </a:rPr>
              <a:t>MAGYAR TURIZMUS </a:t>
            </a:r>
            <a:r>
              <a:rPr lang="hu-HU" sz="1800" i="1" dirty="0"/>
              <a:t>= keleti nyitás, hagyományos és új nemzetközi piaci kapcsolatok erősítése</a:t>
            </a:r>
            <a:endParaRPr lang="hu-HU" sz="1800" dirty="0"/>
          </a:p>
          <a:p>
            <a:pPr marL="457200" lvl="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hu-HU" sz="1800" b="1" i="1" dirty="0" smtClean="0">
                <a:solidFill>
                  <a:schemeClr val="accent6">
                    <a:lumMod val="75000"/>
                  </a:schemeClr>
                </a:solidFill>
              </a:rPr>
              <a:t>ÉLŐ </a:t>
            </a:r>
            <a:r>
              <a:rPr lang="hu-HU" sz="1800" b="1" i="1" dirty="0">
                <a:solidFill>
                  <a:schemeClr val="accent6">
                    <a:lumMod val="75000"/>
                  </a:schemeClr>
                </a:solidFill>
              </a:rPr>
              <a:t>NEMZETI TURIZMUS </a:t>
            </a:r>
            <a:r>
              <a:rPr lang="hu-HU" sz="1800" i="1" dirty="0"/>
              <a:t>= kiteljesedő Kárpát-medencei és nemzeti együttműködés</a:t>
            </a:r>
            <a:endParaRPr lang="hu-HU" sz="1800" dirty="0"/>
          </a:p>
          <a:p>
            <a:pPr marL="457200" lvl="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hu-HU" sz="1800" b="1" i="1" dirty="0" smtClean="0">
                <a:solidFill>
                  <a:schemeClr val="accent6">
                    <a:lumMod val="75000"/>
                  </a:schemeClr>
                </a:solidFill>
              </a:rPr>
              <a:t>FENNTARTHATÓ </a:t>
            </a:r>
            <a:r>
              <a:rPr lang="hu-HU" sz="1800" b="1" i="1" dirty="0">
                <a:solidFill>
                  <a:schemeClr val="accent6">
                    <a:lumMod val="75000"/>
                  </a:schemeClr>
                </a:solidFill>
              </a:rPr>
              <a:t>TURIZMUS </a:t>
            </a:r>
            <a:r>
              <a:rPr lang="hu-HU" sz="1800" i="1" dirty="0"/>
              <a:t>= gazdasági természeti és társadalmi fenntarthatóság biztosítása az erősödő vidék, gondos, fenntartható, felelős és ellenőrzött gazdálkodás érdekében</a:t>
            </a:r>
            <a:endParaRPr lang="hu-HU" sz="1800" dirty="0"/>
          </a:p>
          <a:p>
            <a:pPr marL="457200" lvl="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hu-HU" sz="1800" b="1" i="1" dirty="0" smtClean="0">
                <a:solidFill>
                  <a:schemeClr val="accent6">
                    <a:lumMod val="75000"/>
                  </a:schemeClr>
                </a:solidFill>
              </a:rPr>
              <a:t>EGYÜTTMŰKÖDŐ </a:t>
            </a:r>
            <a:r>
              <a:rPr lang="hu-HU" sz="1800" b="1" i="1" dirty="0">
                <a:solidFill>
                  <a:schemeClr val="accent6">
                    <a:lumMod val="75000"/>
                  </a:schemeClr>
                </a:solidFill>
              </a:rPr>
              <a:t>MAGYAR TURIZMUS </a:t>
            </a:r>
            <a:r>
              <a:rPr lang="hu-HU" sz="1800" i="1" dirty="0"/>
              <a:t>= közös esély és felelősség</a:t>
            </a:r>
            <a:endParaRPr lang="hu-HU" sz="1800" dirty="0"/>
          </a:p>
          <a:p>
            <a:pPr marL="457200" lvl="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hu-HU" sz="1800" b="1" i="1" dirty="0" smtClean="0">
                <a:solidFill>
                  <a:schemeClr val="accent6">
                    <a:lumMod val="75000"/>
                  </a:schemeClr>
                </a:solidFill>
              </a:rPr>
              <a:t>ÉRTÉKTUDATOS </a:t>
            </a:r>
            <a:r>
              <a:rPr lang="hu-HU" sz="1800" b="1" i="1" dirty="0">
                <a:solidFill>
                  <a:schemeClr val="accent6">
                    <a:lumMod val="75000"/>
                  </a:schemeClr>
                </a:solidFill>
              </a:rPr>
              <a:t>TURIZMUS </a:t>
            </a:r>
            <a:r>
              <a:rPr lang="hu-HU" sz="1800" i="1" dirty="0"/>
              <a:t>= erősödő nemzeti, térségi, helyi </a:t>
            </a:r>
            <a:r>
              <a:rPr lang="hu-HU" sz="1800" i="1" dirty="0" smtClean="0"/>
              <a:t>öntudat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253725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1484784"/>
            <a:ext cx="2664296" cy="1944216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solidFill>
                  <a:srgbClr val="0066FF"/>
                </a:solidFill>
              </a:rPr>
              <a:t>Az NTK </a:t>
            </a:r>
            <a:r>
              <a:rPr lang="hu-HU" sz="3200" b="1" dirty="0" smtClean="0">
                <a:solidFill>
                  <a:srgbClr val="0066FF"/>
                </a:solidFill>
              </a:rPr>
              <a:t>célrendszere</a:t>
            </a:r>
            <a:endParaRPr lang="hu-HU" sz="3200" b="1" dirty="0">
              <a:solidFill>
                <a:srgbClr val="0066FF"/>
              </a:solidFill>
            </a:endParaRPr>
          </a:p>
        </p:txBody>
      </p:sp>
      <p:pic>
        <p:nvPicPr>
          <p:cNvPr id="4" name="Kép 3"/>
          <p:cNvPicPr/>
          <p:nvPr/>
        </p:nvPicPr>
        <p:blipFill rotWithShape="1">
          <a:blip r:embed="rId3" cstate="print"/>
          <a:srcRect l="29092" t="19628" r="24956" b="11776"/>
          <a:stretch/>
        </p:blipFill>
        <p:spPr bwMode="auto">
          <a:xfrm>
            <a:off x="3347864" y="0"/>
            <a:ext cx="5791505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345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336704" cy="1143000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solidFill>
                  <a:srgbClr val="0066FF"/>
                </a:solidFill>
              </a:rPr>
              <a:t>GINOP</a:t>
            </a:r>
            <a:br>
              <a:rPr lang="hu-HU" sz="3200" b="1" dirty="0" smtClean="0">
                <a:solidFill>
                  <a:srgbClr val="0066FF"/>
                </a:solidFill>
              </a:rPr>
            </a:br>
            <a:r>
              <a:rPr lang="hu-HU" sz="2400" b="1" dirty="0" smtClean="0">
                <a:solidFill>
                  <a:srgbClr val="0066FF"/>
                </a:solidFill>
              </a:rPr>
              <a:t>Az </a:t>
            </a:r>
            <a:r>
              <a:rPr lang="hu-HU" sz="2400" b="1" dirty="0">
                <a:solidFill>
                  <a:srgbClr val="0066FF"/>
                </a:solidFill>
              </a:rPr>
              <a:t>operatív program tervezett prioritástengelyei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412776"/>
            <a:ext cx="8003232" cy="4752528"/>
          </a:xfrm>
        </p:spPr>
        <p:txBody>
          <a:bodyPr>
            <a:normAutofit/>
          </a:bodyPr>
          <a:lstStyle/>
          <a:p>
            <a:pPr marL="457200" indent="-274638">
              <a:spcBef>
                <a:spcPts val="1200"/>
              </a:spcBef>
              <a:buFont typeface="+mj-lt"/>
              <a:buAutoNum type="arabicParenR"/>
            </a:pPr>
            <a:r>
              <a:rPr lang="hu-HU" sz="1800" dirty="0"/>
              <a:t>KKV versenyképesség és növekedési potenciál </a:t>
            </a:r>
            <a:r>
              <a:rPr lang="hu-HU" sz="1800" dirty="0" smtClean="0"/>
              <a:t>fejlesztése</a:t>
            </a:r>
          </a:p>
          <a:p>
            <a:pPr marL="457200" indent="-274638">
              <a:spcBef>
                <a:spcPts val="1200"/>
              </a:spcBef>
              <a:buFont typeface="+mj-lt"/>
              <a:buAutoNum type="arabicParenR"/>
            </a:pPr>
            <a:r>
              <a:rPr lang="hu-HU" sz="1800" dirty="0" smtClean="0"/>
              <a:t>Tudásgazdaság fejlesztése</a:t>
            </a:r>
          </a:p>
          <a:p>
            <a:pPr marL="457200" indent="-274638">
              <a:spcBef>
                <a:spcPts val="1200"/>
              </a:spcBef>
              <a:buFont typeface="+mj-lt"/>
              <a:buAutoNum type="arabicParenR"/>
            </a:pPr>
            <a:r>
              <a:rPr lang="hu-HU" sz="1800" dirty="0"/>
              <a:t>Infokommunikációs </a:t>
            </a:r>
            <a:r>
              <a:rPr lang="hu-HU" sz="1800" dirty="0" smtClean="0"/>
              <a:t>fejlesztések</a:t>
            </a:r>
          </a:p>
          <a:p>
            <a:pPr marL="457200" indent="-274638">
              <a:spcBef>
                <a:spcPts val="1200"/>
              </a:spcBef>
              <a:buFont typeface="+mj-lt"/>
              <a:buAutoNum type="arabicParenR"/>
            </a:pPr>
            <a:r>
              <a:rPr lang="hu-HU" sz="2000" b="1" dirty="0">
                <a:solidFill>
                  <a:schemeClr val="accent6">
                    <a:lumMod val="75000"/>
                  </a:schemeClr>
                </a:solidFill>
              </a:rPr>
              <a:t>Innovatív és kreatív szolgáltatások, kiemelt vonzerők, termékek és hálózatok </a:t>
            </a:r>
            <a:r>
              <a:rPr lang="hu-HU" sz="2000" b="1" dirty="0" smtClean="0">
                <a:solidFill>
                  <a:schemeClr val="accent6">
                    <a:lumMod val="75000"/>
                  </a:schemeClr>
                </a:solidFill>
              </a:rPr>
              <a:t>fejlesztése</a:t>
            </a:r>
          </a:p>
          <a:p>
            <a:pPr marL="457200" indent="-274638">
              <a:spcBef>
                <a:spcPts val="1200"/>
              </a:spcBef>
              <a:buFont typeface="+mj-lt"/>
              <a:buAutoNum type="arabicParenR"/>
            </a:pPr>
            <a:r>
              <a:rPr lang="hu-HU" sz="1800" dirty="0"/>
              <a:t>Kiemelt növekedési zónák és speciális területek célzott gazdaságfejlesztési programjai </a:t>
            </a:r>
            <a:endParaRPr lang="hu-HU" sz="1800" dirty="0" smtClean="0"/>
          </a:p>
          <a:p>
            <a:pPr marL="457200" indent="-274638">
              <a:spcBef>
                <a:spcPts val="1200"/>
              </a:spcBef>
              <a:buFont typeface="+mj-lt"/>
              <a:buAutoNum type="arabicParenR"/>
            </a:pPr>
            <a:r>
              <a:rPr lang="hu-HU" sz="1800" dirty="0"/>
              <a:t>Foglalkoztatás ösztönzése és a vállalati alkalmazkodóképesség </a:t>
            </a:r>
            <a:r>
              <a:rPr lang="hu-HU" sz="1800" dirty="0" smtClean="0"/>
              <a:t>fejlesztése</a:t>
            </a:r>
          </a:p>
          <a:p>
            <a:pPr marL="457200" indent="-274638">
              <a:spcBef>
                <a:spcPts val="1200"/>
              </a:spcBef>
              <a:buFont typeface="+mj-lt"/>
              <a:buAutoNum type="arabicParenR"/>
            </a:pPr>
            <a:r>
              <a:rPr lang="hu-HU" sz="1800" dirty="0"/>
              <a:t>Pénzügyi eszközök és szolgáltatások </a:t>
            </a:r>
            <a:r>
              <a:rPr lang="hu-HU" sz="1800" dirty="0" smtClean="0"/>
              <a:t>fejlesztése</a:t>
            </a:r>
          </a:p>
          <a:p>
            <a:pPr marL="457200" indent="-274638">
              <a:spcBef>
                <a:spcPts val="1200"/>
              </a:spcBef>
              <a:buFont typeface="+mj-lt"/>
              <a:buAutoNum type="arabicParenR"/>
            </a:pPr>
            <a:r>
              <a:rPr lang="hu-HU" sz="1800" dirty="0"/>
              <a:t>Technikai segítségnyújtás</a:t>
            </a:r>
          </a:p>
          <a:p>
            <a:pPr marL="457200" indent="-457200">
              <a:buFont typeface="+mj-lt"/>
              <a:buAutoNum type="arabicParenR"/>
            </a:pPr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28280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</p:spPr>
        <p:txBody>
          <a:bodyPr>
            <a:normAutofit fontScale="90000"/>
          </a:bodyPr>
          <a:lstStyle/>
          <a:p>
            <a:r>
              <a:rPr lang="hu-HU" sz="3200" b="1" dirty="0">
                <a:solidFill>
                  <a:srgbClr val="0066FF"/>
                </a:solidFill>
              </a:rPr>
              <a:t>GINOP 4. prioritás</a:t>
            </a:r>
            <a:br>
              <a:rPr lang="hu-HU" sz="3200" b="1" dirty="0">
                <a:solidFill>
                  <a:srgbClr val="0066FF"/>
                </a:solidFill>
              </a:rPr>
            </a:br>
            <a:r>
              <a:rPr lang="hu-HU" sz="2200" b="1" dirty="0">
                <a:solidFill>
                  <a:srgbClr val="0066FF"/>
                </a:solidFill>
              </a:rPr>
              <a:t>Innovatív és kreatív szolgáltatások, kiemelt </a:t>
            </a:r>
            <a:r>
              <a:rPr lang="hu-HU" sz="2200" b="1" dirty="0" smtClean="0">
                <a:solidFill>
                  <a:srgbClr val="0066FF"/>
                </a:solidFill>
              </a:rPr>
              <a:t/>
            </a:r>
            <a:br>
              <a:rPr lang="hu-HU" sz="2200" b="1" dirty="0" smtClean="0">
                <a:solidFill>
                  <a:srgbClr val="0066FF"/>
                </a:solidFill>
              </a:rPr>
            </a:br>
            <a:r>
              <a:rPr lang="hu-HU" sz="2200" b="1" dirty="0" smtClean="0">
                <a:solidFill>
                  <a:srgbClr val="0066FF"/>
                </a:solidFill>
              </a:rPr>
              <a:t>vonzerők</a:t>
            </a:r>
            <a:r>
              <a:rPr lang="hu-HU" sz="2200" b="1" dirty="0">
                <a:solidFill>
                  <a:srgbClr val="0066FF"/>
                </a:solidFill>
              </a:rPr>
              <a:t>, termékek és hálózatok </a:t>
            </a:r>
            <a:r>
              <a:rPr lang="hu-HU" sz="2200" b="1" dirty="0" smtClean="0">
                <a:solidFill>
                  <a:srgbClr val="0066FF"/>
                </a:solidFill>
              </a:rPr>
              <a:t>fejlesztése</a:t>
            </a:r>
            <a:endParaRPr lang="hu-HU" sz="3200" b="1" dirty="0">
              <a:solidFill>
                <a:srgbClr val="0066FF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412776"/>
            <a:ext cx="8003232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b="1" i="1" dirty="0">
                <a:solidFill>
                  <a:srgbClr val="0066FF"/>
                </a:solidFill>
              </a:rPr>
              <a:t>Prioritástengelyben tervezett specifikus </a:t>
            </a:r>
            <a:r>
              <a:rPr lang="hu-HU" sz="2000" b="1" i="1" dirty="0" smtClean="0">
                <a:solidFill>
                  <a:srgbClr val="0066FF"/>
                </a:solidFill>
              </a:rPr>
              <a:t>célok </a:t>
            </a:r>
            <a:r>
              <a:rPr lang="hu-HU" sz="2000" b="1" i="1" dirty="0">
                <a:solidFill>
                  <a:srgbClr val="0066FF"/>
                </a:solidFill>
              </a:rPr>
              <a:t>megnevezése</a:t>
            </a:r>
            <a:endParaRPr lang="hu-HU" sz="2000" b="1" i="1" dirty="0" smtClean="0">
              <a:solidFill>
                <a:srgbClr val="0066FF"/>
              </a:solidFill>
            </a:endParaRPr>
          </a:p>
          <a:p>
            <a:pPr marL="539750" indent="-279400">
              <a:buFont typeface="+mj-lt"/>
              <a:buAutoNum type="arabicParenR"/>
            </a:pPr>
            <a:r>
              <a:rPr lang="hu-HU" sz="1800" dirty="0" smtClean="0"/>
              <a:t>Innovatív</a:t>
            </a:r>
            <a:r>
              <a:rPr lang="hu-HU" sz="1800" dirty="0"/>
              <a:t>, kreatív és minőségi szolgáltatás és termékfejlesztés</a:t>
            </a:r>
          </a:p>
          <a:p>
            <a:pPr marL="539750" indent="-279400">
              <a:buFont typeface="+mj-lt"/>
              <a:buAutoNum type="arabicParenR"/>
            </a:pPr>
            <a:r>
              <a:rPr lang="hu-HU" sz="1800" dirty="0" smtClean="0"/>
              <a:t>Munkahely-megőrzés </a:t>
            </a:r>
            <a:r>
              <a:rPr lang="hu-HU" sz="1800" dirty="0"/>
              <a:t>és munkahely-teremtés a turisztikai és a kapcsolódó szolgáltató szektorban</a:t>
            </a:r>
          </a:p>
          <a:p>
            <a:pPr marL="539750" indent="-279400">
              <a:buFont typeface="+mj-lt"/>
              <a:buAutoNum type="arabicParenR"/>
            </a:pPr>
            <a:r>
              <a:rPr lang="hu-HU" sz="1800" dirty="0" smtClean="0"/>
              <a:t>A </a:t>
            </a:r>
            <a:r>
              <a:rPr lang="hu-HU" sz="1800" dirty="0"/>
              <a:t>hatékonyan működő turisztikai szektor alulról építkező intézményrendszerének megerősítése</a:t>
            </a:r>
          </a:p>
          <a:p>
            <a:pPr marL="0" indent="0">
              <a:buNone/>
            </a:pPr>
            <a:endParaRPr lang="hu-HU" sz="2000" b="1" i="1" dirty="0" smtClean="0"/>
          </a:p>
          <a:p>
            <a:pPr marL="0" indent="0">
              <a:buNone/>
            </a:pPr>
            <a:r>
              <a:rPr lang="hu-HU" sz="2000" b="1" i="1" dirty="0" smtClean="0">
                <a:solidFill>
                  <a:srgbClr val="0066FF"/>
                </a:solidFill>
              </a:rPr>
              <a:t>A </a:t>
            </a:r>
            <a:r>
              <a:rPr lang="hu-HU" sz="2000" b="1" i="1" dirty="0">
                <a:solidFill>
                  <a:srgbClr val="0066FF"/>
                </a:solidFill>
              </a:rPr>
              <a:t>prioritástengelyhez kapcsolódó tervezett intézkedések </a:t>
            </a:r>
            <a:r>
              <a:rPr lang="hu-HU" sz="2000" b="1" i="1" dirty="0" smtClean="0">
                <a:solidFill>
                  <a:srgbClr val="0066FF"/>
                </a:solidFill>
              </a:rPr>
              <a:t>struktúrája</a:t>
            </a:r>
          </a:p>
          <a:p>
            <a:pPr marL="457200" lvl="1" indent="0">
              <a:buNone/>
              <a:tabLst>
                <a:tab pos="1790700" algn="l"/>
              </a:tabLst>
            </a:pPr>
            <a:r>
              <a:rPr lang="hu-HU" sz="1800" dirty="0"/>
              <a:t>Intézkedés 1</a:t>
            </a:r>
            <a:r>
              <a:rPr lang="hu-HU" sz="1800" dirty="0" smtClean="0"/>
              <a:t>.	</a:t>
            </a:r>
            <a:r>
              <a:rPr lang="hu-HU" sz="1800" b="1" dirty="0" smtClean="0"/>
              <a:t>Innovatív </a:t>
            </a:r>
            <a:r>
              <a:rPr lang="hu-HU" sz="1800" b="1" dirty="0"/>
              <a:t>és kreatív fejlesztések a tercier </a:t>
            </a:r>
            <a:r>
              <a:rPr lang="hu-HU" sz="1800" b="1" dirty="0" smtClean="0"/>
              <a:t>szektorban</a:t>
            </a:r>
          </a:p>
          <a:p>
            <a:pPr marL="457200" lvl="1" indent="0">
              <a:buNone/>
              <a:tabLst>
                <a:tab pos="1790700" algn="l"/>
              </a:tabLst>
            </a:pPr>
            <a:r>
              <a:rPr lang="hu-HU" sz="1800" dirty="0"/>
              <a:t>Intézkedés </a:t>
            </a:r>
            <a:r>
              <a:rPr lang="hu-HU" sz="1800" dirty="0" smtClean="0"/>
              <a:t>2.	</a:t>
            </a:r>
            <a:r>
              <a:rPr lang="hu-HU" sz="1800" b="1" dirty="0" smtClean="0"/>
              <a:t>Az </a:t>
            </a:r>
            <a:r>
              <a:rPr lang="hu-HU" sz="1800" b="1" dirty="0"/>
              <a:t>egészséggazdasághoz és egészségturizmushoz </a:t>
            </a:r>
            <a:r>
              <a:rPr lang="hu-HU" sz="1800" b="1" dirty="0" smtClean="0"/>
              <a:t>kapcsolódó 	kiemelt </a:t>
            </a:r>
            <a:r>
              <a:rPr lang="hu-HU" sz="1800" b="1" dirty="0"/>
              <a:t>szolgáltatások fenntartható és innovatív fejlesztései</a:t>
            </a:r>
            <a:endParaRPr lang="hu-HU" sz="1800" dirty="0"/>
          </a:p>
          <a:p>
            <a:pPr marL="457200" lvl="1" indent="0">
              <a:buNone/>
              <a:tabLst>
                <a:tab pos="1790700" algn="l"/>
              </a:tabLst>
            </a:pPr>
            <a:r>
              <a:rPr lang="hu-HU" sz="1800" dirty="0"/>
              <a:t>Intézkedés 3</a:t>
            </a:r>
            <a:r>
              <a:rPr lang="hu-HU" sz="1800" dirty="0" smtClean="0"/>
              <a:t>.	</a:t>
            </a:r>
            <a:r>
              <a:rPr lang="hu-HU" sz="1800" b="1" dirty="0" smtClean="0"/>
              <a:t>Kiemelt </a:t>
            </a:r>
            <a:r>
              <a:rPr lang="hu-HU" sz="1800" b="1" dirty="0"/>
              <a:t>vonzerők, termékek és a kapcsolódó európai hálózatok </a:t>
            </a:r>
            <a:r>
              <a:rPr lang="hu-HU" sz="1800" b="1" dirty="0" smtClean="0"/>
              <a:t>	fejlesztése</a:t>
            </a:r>
            <a:endParaRPr lang="hu-HU" sz="1800" dirty="0"/>
          </a:p>
          <a:p>
            <a:pPr marL="457200" lvl="1" indent="0">
              <a:buNone/>
              <a:tabLst>
                <a:tab pos="1790700" algn="l"/>
              </a:tabLst>
            </a:pPr>
            <a:r>
              <a:rPr lang="hu-HU" sz="1800" dirty="0"/>
              <a:t>Intézkedés </a:t>
            </a:r>
            <a:r>
              <a:rPr lang="hu-HU" sz="1800" dirty="0" smtClean="0"/>
              <a:t>4.	</a:t>
            </a:r>
            <a:r>
              <a:rPr lang="hu-HU" sz="1800" b="1" dirty="0" smtClean="0"/>
              <a:t>Versenyképes </a:t>
            </a:r>
            <a:r>
              <a:rPr lang="hu-HU" sz="1800" b="1" dirty="0"/>
              <a:t>szakmai és TDM </a:t>
            </a:r>
            <a:r>
              <a:rPr lang="hu-HU" sz="1800" b="1" dirty="0" smtClean="0"/>
              <a:t>intézményrendszer</a:t>
            </a:r>
            <a:endParaRPr lang="hu-HU" sz="1800" b="1" i="1" dirty="0"/>
          </a:p>
          <a:p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15101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rgbClr val="0066FF"/>
                </a:solidFill>
              </a:rPr>
              <a:t>GINOP 4. prioritás</a:t>
            </a:r>
            <a:br>
              <a:rPr lang="hu-HU" sz="3200" b="1" dirty="0">
                <a:solidFill>
                  <a:srgbClr val="0066FF"/>
                </a:solidFill>
              </a:rPr>
            </a:br>
            <a:r>
              <a:rPr lang="hu-HU" sz="2200" b="1" dirty="0" smtClean="0">
                <a:solidFill>
                  <a:srgbClr val="0066FF"/>
                </a:solidFill>
              </a:rPr>
              <a:t>Intézkedések - részletesen</a:t>
            </a:r>
            <a:endParaRPr lang="hu-HU" sz="3200" b="1" dirty="0">
              <a:solidFill>
                <a:srgbClr val="0066FF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412776"/>
            <a:ext cx="8280920" cy="4752528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hu-HU" sz="1900" b="1" i="1" dirty="0" smtClean="0"/>
              <a:t>Intézkedés 1. </a:t>
            </a:r>
            <a:r>
              <a:rPr lang="hu-HU" sz="1900" b="1" i="1" dirty="0" smtClean="0">
                <a:solidFill>
                  <a:srgbClr val="0066FF"/>
                </a:solidFill>
              </a:rPr>
              <a:t>Innovatív </a:t>
            </a:r>
            <a:r>
              <a:rPr lang="hu-HU" sz="1900" b="1" i="1" dirty="0">
                <a:solidFill>
                  <a:srgbClr val="0066FF"/>
                </a:solidFill>
              </a:rPr>
              <a:t>és kreatív fejlesztések a tercier </a:t>
            </a:r>
            <a:r>
              <a:rPr lang="hu-HU" sz="1900" b="1" i="1" dirty="0" smtClean="0">
                <a:solidFill>
                  <a:srgbClr val="0066FF"/>
                </a:solidFill>
              </a:rPr>
              <a:t>szektorban </a:t>
            </a:r>
            <a:r>
              <a:rPr lang="hu-HU" sz="1900" b="1" i="1" dirty="0" smtClean="0">
                <a:solidFill>
                  <a:schemeClr val="accent6">
                    <a:lumMod val="75000"/>
                  </a:schemeClr>
                </a:solidFill>
              </a:rPr>
              <a:t>–</a:t>
            </a:r>
            <a:r>
              <a:rPr lang="hu-HU" sz="1900" b="1" i="1" dirty="0" smtClean="0">
                <a:solidFill>
                  <a:srgbClr val="0066FF"/>
                </a:solidFill>
              </a:rPr>
              <a:t> </a:t>
            </a:r>
            <a:r>
              <a:rPr lang="hu-HU" sz="1900" b="1" dirty="0" smtClean="0">
                <a:solidFill>
                  <a:schemeClr val="accent6">
                    <a:lumMod val="75000"/>
                  </a:schemeClr>
                </a:solidFill>
              </a:rPr>
              <a:t>90 Mrd Ft</a:t>
            </a:r>
          </a:p>
          <a:p>
            <a:pPr marL="0" indent="0">
              <a:buNone/>
            </a:pPr>
            <a:endParaRPr lang="hu-HU" sz="1700" dirty="0" smtClean="0"/>
          </a:p>
          <a:p>
            <a:pPr marL="0" indent="0">
              <a:buNone/>
            </a:pPr>
            <a:r>
              <a:rPr lang="hu-HU" sz="1700" dirty="0" smtClean="0"/>
              <a:t>Az </a:t>
            </a:r>
            <a:r>
              <a:rPr lang="hu-HU" sz="1700" dirty="0"/>
              <a:t>intézkedés a tercier szektoron belül speciális, személyre szabott szolgáltatásokat kínáló, a turizmus ágazathoz is kapcsolódó területekre koncentrál. </a:t>
            </a:r>
            <a:endParaRPr lang="hu-HU" sz="1700" dirty="0" smtClean="0"/>
          </a:p>
          <a:p>
            <a:pPr marL="0" indent="0">
              <a:buNone/>
            </a:pPr>
            <a:endParaRPr lang="hu-HU" sz="1700" dirty="0" smtClean="0"/>
          </a:p>
          <a:p>
            <a:pPr marL="187325" lvl="1" indent="0">
              <a:spcBef>
                <a:spcPts val="600"/>
              </a:spcBef>
              <a:buNone/>
              <a:tabLst>
                <a:tab pos="1790700" algn="l"/>
              </a:tabLst>
            </a:pPr>
            <a:r>
              <a:rPr lang="hu-HU" sz="1700" dirty="0" smtClean="0"/>
              <a:t>Beavatkozás 1.1:	</a:t>
            </a:r>
            <a:r>
              <a:rPr lang="hu-HU" sz="1700" b="1" dirty="0" smtClean="0">
                <a:solidFill>
                  <a:srgbClr val="0066FF"/>
                </a:solidFill>
              </a:rPr>
              <a:t>Innovatív és kreatív szolgáltatásokhoz és a szolgáltatási 	innovációkhoz kapcsolódó fejlesztések </a:t>
            </a:r>
            <a:endParaRPr lang="hu-HU" sz="1700" b="1" dirty="0" smtClean="0">
              <a:solidFill>
                <a:srgbClr val="0066FF"/>
              </a:solidFill>
            </a:endParaRPr>
          </a:p>
          <a:p>
            <a:pPr marL="187325" lvl="1" indent="0">
              <a:spcBef>
                <a:spcPts val="600"/>
              </a:spcBef>
              <a:buNone/>
              <a:tabLst>
                <a:tab pos="1790700" algn="l"/>
              </a:tabLst>
            </a:pPr>
            <a:r>
              <a:rPr lang="hu-HU" sz="1700" dirty="0" smtClean="0"/>
              <a:t>Beavatkozás </a:t>
            </a:r>
            <a:r>
              <a:rPr lang="hu-HU" sz="1700" dirty="0" smtClean="0"/>
              <a:t>1.2:	</a:t>
            </a:r>
            <a:r>
              <a:rPr lang="hu-HU" sz="1700" b="1" dirty="0" smtClean="0">
                <a:solidFill>
                  <a:srgbClr val="0066FF"/>
                </a:solidFill>
              </a:rPr>
              <a:t>Időskori innovatív személyi szolgáltatások és az alkonygazdaság 	kiemelt fejlesztései </a:t>
            </a:r>
            <a:endParaRPr lang="hu-HU" sz="1700" b="1" dirty="0" smtClean="0">
              <a:solidFill>
                <a:srgbClr val="0066FF"/>
              </a:solidFill>
            </a:endParaRPr>
          </a:p>
          <a:p>
            <a:pPr marL="187325" lvl="1" indent="0">
              <a:spcBef>
                <a:spcPts val="600"/>
              </a:spcBef>
              <a:buNone/>
              <a:tabLst>
                <a:tab pos="1790700" algn="l"/>
              </a:tabLst>
            </a:pPr>
            <a:r>
              <a:rPr lang="hu-HU" sz="1700" dirty="0" smtClean="0"/>
              <a:t>Beavatkozás </a:t>
            </a:r>
            <a:r>
              <a:rPr lang="hu-HU" sz="1700" dirty="0" smtClean="0"/>
              <a:t>1.3:	</a:t>
            </a:r>
            <a:r>
              <a:rPr lang="hu-HU" sz="1700" b="1" dirty="0" smtClean="0">
                <a:solidFill>
                  <a:srgbClr val="0066FF"/>
                </a:solidFill>
              </a:rPr>
              <a:t>A szabadidő gazdaság és a fizikai aktivitás közösségi szolgáltatási 	tereinek és hálózatainak kiemelt fejlesztései </a:t>
            </a:r>
            <a:r>
              <a:rPr lang="hu-HU" sz="1700" dirty="0" smtClean="0"/>
              <a:t>– KMR </a:t>
            </a:r>
            <a:r>
              <a:rPr lang="hu-HU" sz="1700" dirty="0" smtClean="0"/>
              <a:t>is</a:t>
            </a:r>
            <a:endParaRPr lang="hu-HU" sz="17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92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rgbClr val="0066FF"/>
                </a:solidFill>
              </a:rPr>
              <a:t>GINOP 4. prioritás</a:t>
            </a:r>
            <a:br>
              <a:rPr lang="hu-HU" sz="3200" b="1" dirty="0">
                <a:solidFill>
                  <a:srgbClr val="0066FF"/>
                </a:solidFill>
              </a:rPr>
            </a:br>
            <a:r>
              <a:rPr lang="hu-HU" sz="2200" b="1" dirty="0" smtClean="0">
                <a:solidFill>
                  <a:srgbClr val="0066FF"/>
                </a:solidFill>
              </a:rPr>
              <a:t>Intézkedések - részletesen</a:t>
            </a:r>
            <a:endParaRPr lang="hu-HU" sz="3200" b="1" dirty="0">
              <a:solidFill>
                <a:srgbClr val="0066FF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412776"/>
            <a:ext cx="8352928" cy="4752528"/>
          </a:xfrm>
        </p:spPr>
        <p:txBody>
          <a:bodyPr>
            <a:normAutofit/>
          </a:bodyPr>
          <a:lstStyle/>
          <a:p>
            <a:pPr marL="0" lvl="1" indent="0">
              <a:spcBef>
                <a:spcPts val="600"/>
              </a:spcBef>
              <a:buNone/>
              <a:tabLst>
                <a:tab pos="1433513" algn="l"/>
              </a:tabLst>
            </a:pPr>
            <a:r>
              <a:rPr lang="hu-HU" sz="1800" b="1" i="1" dirty="0" smtClean="0"/>
              <a:t>Intézkedés </a:t>
            </a:r>
            <a:r>
              <a:rPr lang="hu-HU" sz="1800" b="1" i="1" dirty="0"/>
              <a:t>2</a:t>
            </a:r>
            <a:r>
              <a:rPr lang="hu-HU" sz="1800" b="1" i="1" dirty="0" smtClean="0"/>
              <a:t>. </a:t>
            </a:r>
            <a:r>
              <a:rPr lang="hu-HU" sz="1800" i="1" dirty="0" smtClean="0"/>
              <a:t>	</a:t>
            </a:r>
            <a:r>
              <a:rPr lang="hu-HU" sz="1800" b="1" i="1" dirty="0" smtClean="0">
                <a:solidFill>
                  <a:srgbClr val="0066FF"/>
                </a:solidFill>
              </a:rPr>
              <a:t>Az </a:t>
            </a:r>
            <a:r>
              <a:rPr lang="hu-HU" sz="1800" b="1" i="1" dirty="0">
                <a:solidFill>
                  <a:srgbClr val="0066FF"/>
                </a:solidFill>
              </a:rPr>
              <a:t>egészséggazdasághoz és egészségturizmushoz kapcsolódó </a:t>
            </a:r>
            <a:r>
              <a:rPr lang="hu-HU" sz="1800" b="1" i="1" dirty="0" smtClean="0">
                <a:solidFill>
                  <a:srgbClr val="0066FF"/>
                </a:solidFill>
              </a:rPr>
              <a:t>	kiemelt szolgáltatások </a:t>
            </a:r>
            <a:r>
              <a:rPr lang="hu-HU" sz="1800" b="1" i="1" dirty="0">
                <a:solidFill>
                  <a:srgbClr val="0066FF"/>
                </a:solidFill>
              </a:rPr>
              <a:t>fenntartható és innovatív </a:t>
            </a:r>
            <a:r>
              <a:rPr lang="hu-HU" sz="1800" b="1" i="1" dirty="0" smtClean="0">
                <a:solidFill>
                  <a:srgbClr val="0066FF"/>
                </a:solidFill>
              </a:rPr>
              <a:t>fejlesztései</a:t>
            </a:r>
            <a:r>
              <a:rPr lang="hu-HU" sz="1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800" b="1" dirty="0" smtClean="0">
                <a:solidFill>
                  <a:schemeClr val="accent6">
                    <a:lumMod val="75000"/>
                  </a:schemeClr>
                </a:solidFill>
              </a:rPr>
              <a:t>– 100 Mrd </a:t>
            </a:r>
            <a:r>
              <a:rPr lang="hu-HU" sz="1800" b="1" dirty="0">
                <a:solidFill>
                  <a:schemeClr val="accent6">
                    <a:lumMod val="75000"/>
                  </a:schemeClr>
                </a:solidFill>
              </a:rPr>
              <a:t>Ft</a:t>
            </a:r>
            <a:endParaRPr lang="hu-HU" sz="1800" b="1" i="1" dirty="0" smtClean="0">
              <a:solidFill>
                <a:srgbClr val="0066FF"/>
              </a:solidFill>
            </a:endParaRPr>
          </a:p>
          <a:p>
            <a:pPr marL="0" lvl="1" indent="0">
              <a:spcBef>
                <a:spcPts val="600"/>
              </a:spcBef>
              <a:buNone/>
            </a:pPr>
            <a:r>
              <a:rPr lang="hu-HU" sz="1700" dirty="0"/>
              <a:t>Az egészségturizmus a hazai turisztikai kínálat kiemelt terméke. Ennek keretében </a:t>
            </a:r>
            <a:r>
              <a:rPr lang="hu-HU" sz="1700" dirty="0" smtClean="0"/>
              <a:t>megvalósul:</a:t>
            </a:r>
            <a:endParaRPr lang="hu-HU" sz="1700" dirty="0"/>
          </a:p>
          <a:p>
            <a:pPr marL="187325" lvl="1" indent="0">
              <a:spcBef>
                <a:spcPts val="1200"/>
              </a:spcBef>
              <a:buNone/>
              <a:tabLst>
                <a:tab pos="1790700" algn="l"/>
              </a:tabLst>
            </a:pPr>
            <a:r>
              <a:rPr lang="hu-HU" sz="1700" dirty="0" smtClean="0"/>
              <a:t>Beavatkozás 2.1: 	</a:t>
            </a:r>
            <a:r>
              <a:rPr lang="hu-HU" sz="1700" b="1" dirty="0" smtClean="0">
                <a:solidFill>
                  <a:srgbClr val="0066FF"/>
                </a:solidFill>
              </a:rPr>
              <a:t>Kiemelt </a:t>
            </a:r>
            <a:r>
              <a:rPr lang="hu-HU" sz="1700" b="1" dirty="0" err="1" smtClean="0">
                <a:solidFill>
                  <a:srgbClr val="0066FF"/>
                </a:solidFill>
              </a:rPr>
              <a:t>Gyógydesztinációk</a:t>
            </a:r>
            <a:r>
              <a:rPr lang="hu-HU" sz="1700" b="1" dirty="0" smtClean="0">
                <a:solidFill>
                  <a:srgbClr val="0066FF"/>
                </a:solidFill>
              </a:rPr>
              <a:t> és kapcsolódó szolgáltatások integrált 	fejlesztése </a:t>
            </a:r>
            <a:endParaRPr lang="hu-HU" sz="1700" b="1" dirty="0" smtClean="0">
              <a:solidFill>
                <a:srgbClr val="0066FF"/>
              </a:solidFill>
            </a:endParaRPr>
          </a:p>
          <a:p>
            <a:pPr marL="187325" lvl="1" indent="0">
              <a:spcBef>
                <a:spcPts val="1200"/>
              </a:spcBef>
              <a:buNone/>
              <a:tabLst>
                <a:tab pos="1790700" algn="l"/>
              </a:tabLst>
            </a:pPr>
            <a:r>
              <a:rPr lang="hu-HU" sz="1700" dirty="0" smtClean="0"/>
              <a:t>Beavatkozás </a:t>
            </a:r>
            <a:r>
              <a:rPr lang="hu-HU" sz="1700" dirty="0" smtClean="0"/>
              <a:t>2.2:	</a:t>
            </a:r>
            <a:r>
              <a:rPr lang="hu-HU" sz="1700" b="1" dirty="0" smtClean="0">
                <a:solidFill>
                  <a:srgbClr val="0066FF"/>
                </a:solidFill>
              </a:rPr>
              <a:t>Fenntartható </a:t>
            </a:r>
            <a:r>
              <a:rPr lang="hu-HU" sz="1700" b="1" dirty="0">
                <a:solidFill>
                  <a:srgbClr val="0066FF"/>
                </a:solidFill>
              </a:rPr>
              <a:t>és energia hatékony egészségturisztikai üzemeltetés </a:t>
            </a:r>
            <a:r>
              <a:rPr lang="hu-HU" sz="1700" b="1" dirty="0" smtClean="0">
                <a:solidFill>
                  <a:srgbClr val="0066FF"/>
                </a:solidFill>
              </a:rPr>
              <a:t>	és a </a:t>
            </a:r>
            <a:r>
              <a:rPr lang="hu-HU" sz="1700" b="1" dirty="0">
                <a:solidFill>
                  <a:srgbClr val="0066FF"/>
                </a:solidFill>
              </a:rPr>
              <a:t>kapcsolódó szolgáltatások fejlesztése </a:t>
            </a:r>
            <a:endParaRPr lang="hu-HU" sz="1700" b="1" dirty="0" smtClean="0">
              <a:solidFill>
                <a:srgbClr val="0066FF"/>
              </a:solidFill>
            </a:endParaRPr>
          </a:p>
          <a:p>
            <a:pPr marL="187325" lvl="1" indent="0">
              <a:spcBef>
                <a:spcPts val="1200"/>
              </a:spcBef>
              <a:buNone/>
              <a:tabLst>
                <a:tab pos="1790700" algn="l"/>
              </a:tabLst>
            </a:pPr>
            <a:r>
              <a:rPr lang="hu-HU" sz="1700" dirty="0" smtClean="0"/>
              <a:t>Beavatkozás </a:t>
            </a:r>
            <a:r>
              <a:rPr lang="hu-HU" sz="1700" dirty="0" smtClean="0"/>
              <a:t>2.3:	</a:t>
            </a:r>
            <a:r>
              <a:rPr lang="hu-HU" sz="1700" b="1" dirty="0" smtClean="0">
                <a:solidFill>
                  <a:srgbClr val="0066FF"/>
                </a:solidFill>
              </a:rPr>
              <a:t>Kiemelt </a:t>
            </a:r>
            <a:r>
              <a:rPr lang="hu-HU" sz="1700" b="1" dirty="0">
                <a:solidFill>
                  <a:srgbClr val="0066FF"/>
                </a:solidFill>
              </a:rPr>
              <a:t>piacosítható egészségi és orvosi szolgáltatások </a:t>
            </a:r>
            <a:r>
              <a:rPr lang="hu-HU" sz="1700" b="1" dirty="0" smtClean="0">
                <a:solidFill>
                  <a:srgbClr val="0066FF"/>
                </a:solidFill>
              </a:rPr>
              <a:t>fejlesztése </a:t>
            </a:r>
            <a:endParaRPr lang="hu-HU" sz="1700" b="1" dirty="0" smtClean="0">
              <a:solidFill>
                <a:srgbClr val="0066FF"/>
              </a:solidFill>
            </a:endParaRPr>
          </a:p>
          <a:p>
            <a:pPr marL="187325" lvl="1" indent="0">
              <a:spcBef>
                <a:spcPts val="1200"/>
              </a:spcBef>
              <a:buNone/>
              <a:tabLst>
                <a:tab pos="1790700" algn="l"/>
              </a:tabLst>
            </a:pPr>
            <a:r>
              <a:rPr lang="hu-HU" sz="1700" dirty="0" smtClean="0"/>
              <a:t>Beavatkozás </a:t>
            </a:r>
            <a:r>
              <a:rPr lang="hu-HU" sz="1700" dirty="0"/>
              <a:t>2.4: </a:t>
            </a:r>
            <a:r>
              <a:rPr lang="hu-HU" sz="1700" dirty="0" smtClean="0"/>
              <a:t>	</a:t>
            </a:r>
            <a:r>
              <a:rPr lang="hu-HU" sz="1700" b="1" dirty="0" smtClean="0">
                <a:solidFill>
                  <a:srgbClr val="0066FF"/>
                </a:solidFill>
              </a:rPr>
              <a:t>Országos </a:t>
            </a:r>
            <a:r>
              <a:rPr lang="hu-HU" sz="1700" b="1" dirty="0" err="1">
                <a:solidFill>
                  <a:srgbClr val="0066FF"/>
                </a:solidFill>
              </a:rPr>
              <a:t>anti-stressz</a:t>
            </a:r>
            <a:r>
              <a:rPr lang="hu-HU" sz="1700" b="1" dirty="0">
                <a:solidFill>
                  <a:srgbClr val="0066FF"/>
                </a:solidFill>
              </a:rPr>
              <a:t>, </a:t>
            </a:r>
            <a:r>
              <a:rPr lang="hu-HU" sz="1700" b="1" dirty="0" err="1">
                <a:solidFill>
                  <a:srgbClr val="0066FF"/>
                </a:solidFill>
              </a:rPr>
              <a:t>egész-ség</a:t>
            </a:r>
            <a:r>
              <a:rPr lang="hu-HU" sz="1700" b="1" dirty="0">
                <a:solidFill>
                  <a:srgbClr val="0066FF"/>
                </a:solidFill>
              </a:rPr>
              <a:t> és jól-léti szolgáltatási programok </a:t>
            </a:r>
            <a:r>
              <a:rPr lang="hu-HU" sz="1700" b="1" dirty="0" smtClean="0">
                <a:solidFill>
                  <a:srgbClr val="0066FF"/>
                </a:solidFill>
              </a:rPr>
              <a:t>	innovatív </a:t>
            </a:r>
            <a:r>
              <a:rPr lang="hu-HU" sz="1700" b="1" dirty="0">
                <a:solidFill>
                  <a:srgbClr val="0066FF"/>
                </a:solidFill>
              </a:rPr>
              <a:t>fejlesztése és megvalósítása </a:t>
            </a:r>
            <a:endParaRPr lang="hu-HU" sz="1700" b="1" dirty="0" smtClean="0">
              <a:solidFill>
                <a:srgbClr val="0066FF"/>
              </a:solidFill>
            </a:endParaRPr>
          </a:p>
          <a:p>
            <a:pPr marL="187325" lvl="1" indent="0">
              <a:spcBef>
                <a:spcPts val="1200"/>
              </a:spcBef>
              <a:buNone/>
              <a:tabLst>
                <a:tab pos="1790700" algn="l"/>
              </a:tabLst>
            </a:pPr>
            <a:r>
              <a:rPr lang="hu-HU" sz="1700" dirty="0" smtClean="0"/>
              <a:t>Beavatkozás </a:t>
            </a:r>
            <a:r>
              <a:rPr lang="hu-HU" sz="1700" dirty="0"/>
              <a:t>2.5: </a:t>
            </a:r>
            <a:r>
              <a:rPr lang="hu-HU" sz="1700" dirty="0" smtClean="0"/>
              <a:t>	</a:t>
            </a:r>
            <a:r>
              <a:rPr lang="hu-HU" sz="1700" b="1" dirty="0" smtClean="0">
                <a:solidFill>
                  <a:srgbClr val="0066FF"/>
                </a:solidFill>
              </a:rPr>
              <a:t>Zarándokhálózatok </a:t>
            </a:r>
            <a:r>
              <a:rPr lang="hu-HU" sz="1700" b="1" dirty="0">
                <a:solidFill>
                  <a:srgbClr val="0066FF"/>
                </a:solidFill>
              </a:rPr>
              <a:t>és szolgáltatások innovatív </a:t>
            </a:r>
            <a:r>
              <a:rPr lang="hu-HU" sz="1700" b="1" dirty="0" smtClean="0">
                <a:solidFill>
                  <a:srgbClr val="0066FF"/>
                </a:solidFill>
              </a:rPr>
              <a:t>fejlesztése</a:t>
            </a:r>
            <a:endParaRPr lang="hu-HU" sz="17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33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rgbClr val="0066FF"/>
                </a:solidFill>
              </a:rPr>
              <a:t>Főbb változások 2014-től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1600" y="1412776"/>
            <a:ext cx="8172400" cy="4752528"/>
          </a:xfrm>
        </p:spPr>
        <p:txBody>
          <a:bodyPr>
            <a:normAutofit lnSpcReduction="10000"/>
          </a:bodyPr>
          <a:lstStyle/>
          <a:p>
            <a:pPr marL="182563" lvl="0" indent="-182563" fontAlgn="base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</a:pPr>
            <a:r>
              <a:rPr lang="hu-HU" sz="2000" b="1" dirty="0">
                <a:solidFill>
                  <a:schemeClr val="accent6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Felülről vezéreltebb (Brüsszelből) tervezés</a:t>
            </a:r>
            <a:r>
              <a:rPr lang="hu-HU" sz="20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, erőteljesebb tematikus fókuszokkal (EU2020, 11 célterület</a:t>
            </a:r>
            <a:r>
              <a:rPr lang="hu-HU" sz="20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)</a:t>
            </a:r>
          </a:p>
          <a:p>
            <a:pPr marL="182563" indent="-182563" fontAlgn="base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</a:pPr>
            <a:r>
              <a:rPr lang="hu-HU" sz="2000" b="1" dirty="0">
                <a:solidFill>
                  <a:schemeClr val="accent6"/>
                </a:solidFill>
              </a:rPr>
              <a:t>Tematikus célok – beruházási prioritások – specifikus célok – indikátorok </a:t>
            </a:r>
            <a:r>
              <a:rPr lang="hu-HU" sz="2000" b="1" dirty="0"/>
              <a:t>kötöttebb</a:t>
            </a:r>
            <a:r>
              <a:rPr lang="hu-HU" sz="2000" b="1" dirty="0">
                <a:solidFill>
                  <a:schemeClr val="accent6"/>
                </a:solidFill>
              </a:rPr>
              <a:t> </a:t>
            </a:r>
            <a:r>
              <a:rPr lang="hu-HU" sz="2000" b="1" dirty="0" smtClean="0"/>
              <a:t>logikája</a:t>
            </a:r>
            <a:endParaRPr lang="hu-HU" sz="2000" b="1" dirty="0" smtClean="0">
              <a:ea typeface="Verdana" pitchFamily="34" charset="0"/>
              <a:cs typeface="Verdana" pitchFamily="34" charset="0"/>
            </a:endParaRPr>
          </a:p>
          <a:p>
            <a:pPr marL="182563" lvl="0" indent="-182563" fontAlgn="base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</a:pPr>
            <a:r>
              <a:rPr lang="hu-HU" sz="2000" b="1" dirty="0" smtClean="0">
                <a:solidFill>
                  <a:schemeClr val="accent6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Forrásallokációs </a:t>
            </a:r>
            <a:r>
              <a:rPr lang="hu-HU" sz="2000" b="1" dirty="0">
                <a:solidFill>
                  <a:schemeClr val="accent6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determinációk </a:t>
            </a:r>
            <a:r>
              <a:rPr lang="hu-HU" sz="20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(előírva mire mennyit kell költeni)</a:t>
            </a:r>
          </a:p>
          <a:p>
            <a:pPr marL="182563" lvl="0" indent="-182563" fontAlgn="base">
              <a:lnSpc>
                <a:spcPct val="130000"/>
              </a:lnSpc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</a:pPr>
            <a:r>
              <a:rPr lang="hu-HU" sz="2000" b="1" dirty="0" smtClean="0">
                <a:solidFill>
                  <a:schemeClr val="accent6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Határozottabb </a:t>
            </a:r>
            <a:r>
              <a:rPr lang="hu-HU" sz="2000" b="1" dirty="0">
                <a:solidFill>
                  <a:schemeClr val="accent6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számonkérés </a:t>
            </a:r>
            <a:r>
              <a:rPr lang="hu-HU" sz="20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(előzetes és közbenső feltételek)</a:t>
            </a:r>
            <a:endParaRPr lang="en-GB" sz="2000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182563" lvl="0" indent="-182563" fontAlgn="base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</a:pPr>
            <a:r>
              <a:rPr lang="hu-HU" sz="2000" b="1" dirty="0" smtClean="0">
                <a:solidFill>
                  <a:schemeClr val="accent6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2 </a:t>
            </a:r>
            <a:r>
              <a:rPr lang="hu-HU" sz="2000" b="1" dirty="0">
                <a:solidFill>
                  <a:schemeClr val="accent6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célkitűzés – 3 régiókategória </a:t>
            </a:r>
            <a:r>
              <a:rPr lang="hu-HU" sz="20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(</a:t>
            </a:r>
            <a:r>
              <a:rPr lang="hu-HU" sz="2000" b="1" dirty="0" err="1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Mo.-on</a:t>
            </a:r>
            <a:r>
              <a:rPr lang="hu-HU" sz="20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 2 fajta)</a:t>
            </a:r>
          </a:p>
          <a:p>
            <a:pPr marL="182563" lvl="0" indent="-182563" fontAlgn="base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</a:pPr>
            <a:r>
              <a:rPr lang="hu-HU" sz="2000" b="1" dirty="0" smtClean="0">
                <a:solidFill>
                  <a:schemeClr val="accent6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Vidékfejlesztés</a:t>
            </a:r>
            <a:r>
              <a:rPr lang="hu-HU" sz="2000" b="1" dirty="0">
                <a:solidFill>
                  <a:schemeClr val="accent6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, ETE és </a:t>
            </a:r>
            <a:r>
              <a:rPr lang="hu-HU" sz="2000" b="1" dirty="0" err="1">
                <a:solidFill>
                  <a:schemeClr val="accent6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Main-stream</a:t>
            </a:r>
            <a:r>
              <a:rPr lang="hu-HU" sz="2000" b="1" dirty="0">
                <a:solidFill>
                  <a:schemeClr val="accent6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hu-HU" sz="2000" b="1" dirty="0" err="1">
                <a:solidFill>
                  <a:schemeClr val="accent6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proramok</a:t>
            </a:r>
            <a:r>
              <a:rPr lang="hu-HU" sz="2000" b="1" dirty="0">
                <a:solidFill>
                  <a:schemeClr val="accent6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 együtt-tervezése</a:t>
            </a:r>
          </a:p>
          <a:p>
            <a:pPr marL="182563" lvl="0" indent="-182563" fontAlgn="base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</a:pPr>
            <a:r>
              <a:rPr lang="hu-HU" sz="2000" b="1" dirty="0" smtClean="0">
                <a:solidFill>
                  <a:schemeClr val="accent6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Új </a:t>
            </a:r>
            <a:r>
              <a:rPr lang="hu-HU" sz="2000" b="1" dirty="0">
                <a:solidFill>
                  <a:schemeClr val="accent6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térségi integrációs eszközök:</a:t>
            </a:r>
          </a:p>
          <a:p>
            <a:pPr lvl="1" fontAlgn="base">
              <a:spcAft>
                <a:spcPct val="0"/>
              </a:spcAft>
              <a:buFont typeface="Arial" charset="0"/>
              <a:buChar char="–"/>
            </a:pPr>
            <a:r>
              <a:rPr lang="hu-HU" sz="20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Integrált térségi beruházások (ITI) – megyei lépték?</a:t>
            </a:r>
          </a:p>
          <a:p>
            <a:pPr lvl="1" fontAlgn="base">
              <a:spcAft>
                <a:spcPct val="0"/>
              </a:spcAft>
              <a:buFont typeface="Arial" charset="0"/>
              <a:buChar char="–"/>
            </a:pPr>
            <a:r>
              <a:rPr lang="hu-HU" sz="20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Közösségvezérelt helyi fejlesztések (CLLD) – jelenlegi LEADER </a:t>
            </a:r>
            <a:r>
              <a:rPr lang="hu-HU" sz="20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kiterjesztése</a:t>
            </a:r>
            <a:endParaRPr lang="hu-HU" sz="20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66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rgbClr val="0066FF"/>
                </a:solidFill>
              </a:rPr>
              <a:t>GINOP 4. prioritás</a:t>
            </a:r>
            <a:br>
              <a:rPr lang="hu-HU" sz="3200" b="1" dirty="0">
                <a:solidFill>
                  <a:srgbClr val="0066FF"/>
                </a:solidFill>
              </a:rPr>
            </a:br>
            <a:r>
              <a:rPr lang="hu-HU" sz="2200" b="1" dirty="0" smtClean="0">
                <a:solidFill>
                  <a:srgbClr val="0066FF"/>
                </a:solidFill>
              </a:rPr>
              <a:t>Intézkedések - részletesen</a:t>
            </a:r>
            <a:endParaRPr lang="hu-HU" sz="3200" b="1" dirty="0">
              <a:solidFill>
                <a:srgbClr val="0066FF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412776"/>
            <a:ext cx="8460432" cy="5184576"/>
          </a:xfrm>
        </p:spPr>
        <p:txBody>
          <a:bodyPr>
            <a:normAutofit fontScale="47500" lnSpcReduction="20000"/>
          </a:bodyPr>
          <a:lstStyle/>
          <a:p>
            <a:pPr marL="0" lvl="1" indent="0">
              <a:lnSpc>
                <a:spcPct val="120000"/>
              </a:lnSpc>
              <a:buNone/>
              <a:tabLst>
                <a:tab pos="1347788" algn="l"/>
              </a:tabLst>
            </a:pPr>
            <a:r>
              <a:rPr lang="hu-HU" sz="3800" b="1" i="1" dirty="0" smtClean="0"/>
              <a:t>Intézkedés 3.	</a:t>
            </a:r>
            <a:r>
              <a:rPr lang="hu-HU" sz="3800" b="1" i="1" dirty="0" smtClean="0">
                <a:solidFill>
                  <a:srgbClr val="0066FF"/>
                </a:solidFill>
              </a:rPr>
              <a:t>Kiemelt </a:t>
            </a:r>
            <a:r>
              <a:rPr lang="hu-HU" sz="3800" b="1" i="1" dirty="0">
                <a:solidFill>
                  <a:srgbClr val="0066FF"/>
                </a:solidFill>
              </a:rPr>
              <a:t>vonzerők, termékek és a kapcsolódó európai hálózatok </a:t>
            </a:r>
            <a:r>
              <a:rPr lang="hu-HU" sz="3800" b="1" i="1" dirty="0" smtClean="0">
                <a:solidFill>
                  <a:srgbClr val="0066FF"/>
                </a:solidFill>
              </a:rPr>
              <a:t>		fejlesztése </a:t>
            </a:r>
            <a:r>
              <a:rPr lang="hu-HU" sz="3800" b="1" i="1" dirty="0" smtClean="0">
                <a:solidFill>
                  <a:schemeClr val="accent6">
                    <a:lumMod val="75000"/>
                  </a:schemeClr>
                </a:solidFill>
              </a:rPr>
              <a:t>–</a:t>
            </a:r>
            <a:r>
              <a:rPr lang="hu-HU" sz="3800" b="1" i="1" dirty="0" smtClean="0">
                <a:solidFill>
                  <a:srgbClr val="0066FF"/>
                </a:solidFill>
              </a:rPr>
              <a:t> </a:t>
            </a:r>
            <a:r>
              <a:rPr lang="hu-HU" sz="3800" b="1" dirty="0" smtClean="0">
                <a:solidFill>
                  <a:schemeClr val="accent6">
                    <a:lumMod val="75000"/>
                  </a:schemeClr>
                </a:solidFill>
              </a:rPr>
              <a:t>130 </a:t>
            </a:r>
            <a:r>
              <a:rPr lang="hu-HU" sz="3800" b="1" dirty="0">
                <a:solidFill>
                  <a:schemeClr val="accent6">
                    <a:lumMod val="75000"/>
                  </a:schemeClr>
                </a:solidFill>
              </a:rPr>
              <a:t>Mrd Ft</a:t>
            </a:r>
          </a:p>
          <a:p>
            <a:pPr marL="0" lvl="1" indent="0">
              <a:lnSpc>
                <a:spcPct val="120000"/>
              </a:lnSpc>
              <a:spcBef>
                <a:spcPts val="300"/>
              </a:spcBef>
              <a:buNone/>
              <a:tabLst>
                <a:tab pos="1617663" algn="l"/>
              </a:tabLst>
            </a:pPr>
            <a:r>
              <a:rPr lang="hu-HU" sz="2900" dirty="0"/>
              <a:t>Az intézkedés célja a hazánkban meghatározó adottságokkal rendelkező, továbbá a nemzetközi hálózatokhoz kapcsolódó turisztikai termékek kiemelt országos programok mentén történő fejlesztése.</a:t>
            </a:r>
            <a:endParaRPr lang="hu-HU" sz="2900" dirty="0" smtClean="0"/>
          </a:p>
          <a:p>
            <a:pPr marL="187325" lvl="1" indent="0">
              <a:lnSpc>
                <a:spcPct val="120000"/>
              </a:lnSpc>
              <a:spcBef>
                <a:spcPts val="300"/>
              </a:spcBef>
              <a:buNone/>
              <a:tabLst>
                <a:tab pos="1617663" algn="l"/>
              </a:tabLst>
            </a:pPr>
            <a:r>
              <a:rPr lang="hu-HU" sz="3100" dirty="0" smtClean="0"/>
              <a:t>Beavatkozás 3.1:	</a:t>
            </a:r>
            <a:r>
              <a:rPr lang="hu-HU" sz="3100" b="1" dirty="0" smtClean="0">
                <a:solidFill>
                  <a:srgbClr val="0066FF"/>
                </a:solidFill>
              </a:rPr>
              <a:t>Kiemelt </a:t>
            </a:r>
            <a:r>
              <a:rPr lang="hu-HU" sz="3100" b="1" dirty="0">
                <a:solidFill>
                  <a:srgbClr val="0066FF"/>
                </a:solidFill>
              </a:rPr>
              <a:t>örökségi és szakrális vonzerők, MICE és tematikus </a:t>
            </a:r>
            <a:r>
              <a:rPr lang="hu-HU" sz="3100" b="1" dirty="0" smtClean="0">
                <a:solidFill>
                  <a:srgbClr val="0066FF"/>
                </a:solidFill>
              </a:rPr>
              <a:t>fejlesztések </a:t>
            </a:r>
            <a:r>
              <a:rPr lang="hu-HU" sz="3200" b="1" dirty="0" smtClean="0">
                <a:solidFill>
                  <a:schemeClr val="accent6">
                    <a:lumMod val="75000"/>
                  </a:schemeClr>
                </a:solidFill>
              </a:rPr>
              <a:t>(55 </a:t>
            </a:r>
            <a:r>
              <a:rPr lang="hu-HU" sz="3200" b="1" dirty="0">
                <a:solidFill>
                  <a:schemeClr val="accent6">
                    <a:lumMod val="75000"/>
                  </a:schemeClr>
                </a:solidFill>
              </a:rPr>
              <a:t>Mrd Ft</a:t>
            </a:r>
            <a:r>
              <a:rPr lang="hu-HU" sz="32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hu-HU" sz="3100" b="1" dirty="0">
              <a:solidFill>
                <a:srgbClr val="0066FF"/>
              </a:solidFill>
            </a:endParaRPr>
          </a:p>
          <a:p>
            <a:pPr marL="541338" lvl="1" indent="-117475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hu-HU" sz="2900" dirty="0"/>
              <a:t>Kiemelt örökségvonzerők és </a:t>
            </a:r>
            <a:r>
              <a:rPr lang="hu-HU" sz="2900" dirty="0" smtClean="0"/>
              <a:t>szakrális hálózatok fejlesztése és hasznosítása</a:t>
            </a:r>
            <a:endParaRPr lang="hu-HU" sz="2900" dirty="0"/>
          </a:p>
          <a:p>
            <a:pPr marL="541338" lvl="1" indent="-117475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hu-HU" sz="2900" dirty="0"/>
              <a:t>Kiemelt MICE és tematikus fejlesztések – KMR is</a:t>
            </a:r>
          </a:p>
          <a:p>
            <a:pPr marL="541338" lvl="1" indent="-117475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hu-HU" sz="2900" dirty="0" smtClean="0"/>
              <a:t>Szakrális </a:t>
            </a:r>
            <a:r>
              <a:rPr lang="hu-HU" sz="2900" dirty="0"/>
              <a:t>helyek és központok kiemelt országos </a:t>
            </a:r>
            <a:r>
              <a:rPr lang="hu-HU" sz="2900" dirty="0" smtClean="0"/>
              <a:t>fejlesztései </a:t>
            </a:r>
          </a:p>
          <a:p>
            <a:pPr marL="187325" lvl="1" indent="0">
              <a:lnSpc>
                <a:spcPct val="120000"/>
              </a:lnSpc>
              <a:spcBef>
                <a:spcPts val="300"/>
              </a:spcBef>
              <a:buNone/>
              <a:tabLst>
                <a:tab pos="1617663" algn="l"/>
              </a:tabLst>
            </a:pPr>
            <a:r>
              <a:rPr lang="hu-HU" sz="3100" dirty="0" smtClean="0"/>
              <a:t>Beavatkozás 3.2:	</a:t>
            </a:r>
            <a:r>
              <a:rPr lang="hu-HU" sz="3100" b="1" dirty="0" smtClean="0">
                <a:solidFill>
                  <a:srgbClr val="0066FF"/>
                </a:solidFill>
              </a:rPr>
              <a:t>Aktív és zöld turizmus kiemelt országos programok és fejlesztések </a:t>
            </a:r>
            <a:r>
              <a:rPr lang="hu-HU" sz="3200" b="1" dirty="0" smtClean="0">
                <a:solidFill>
                  <a:schemeClr val="accent6">
                    <a:lumMod val="75000"/>
                  </a:schemeClr>
                </a:solidFill>
              </a:rPr>
              <a:t>(75 Mrd Ft)</a:t>
            </a:r>
            <a:endParaRPr lang="hu-HU" sz="3100" b="1" dirty="0" smtClean="0">
              <a:solidFill>
                <a:srgbClr val="0066FF"/>
              </a:solidFill>
            </a:endParaRPr>
          </a:p>
          <a:p>
            <a:pPr marL="541338" lvl="1" indent="-117475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hu-HU" sz="2900" dirty="0" smtClean="0"/>
              <a:t>Nemzeti</a:t>
            </a:r>
            <a:r>
              <a:rPr lang="hu-HU" sz="2900" dirty="0" smtClean="0"/>
              <a:t>, </a:t>
            </a:r>
            <a:r>
              <a:rPr lang="hu-HU" sz="2900" dirty="0" err="1" smtClean="0"/>
              <a:t>natur</a:t>
            </a:r>
            <a:r>
              <a:rPr lang="hu-HU" sz="2900" dirty="0" smtClean="0"/>
              <a:t> </a:t>
            </a:r>
            <a:r>
              <a:rPr lang="hu-HU" sz="2900" dirty="0"/>
              <a:t>parki és erdészeti kiemelt </a:t>
            </a:r>
            <a:r>
              <a:rPr lang="hu-HU" sz="2900" dirty="0" smtClean="0"/>
              <a:t>turizmusfejlesztések </a:t>
            </a:r>
            <a:endParaRPr lang="hu-HU" sz="2900" dirty="0"/>
          </a:p>
          <a:p>
            <a:pPr marL="541338" lvl="1" indent="-117475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hu-HU" sz="2900" dirty="0"/>
              <a:t>Országos szintű kerékpáros turizmusfejlesztési program – kiemelt </a:t>
            </a:r>
            <a:r>
              <a:rPr lang="hu-HU" sz="2900" dirty="0" smtClean="0"/>
              <a:t>fejlesztések </a:t>
            </a:r>
            <a:br>
              <a:rPr lang="hu-HU" sz="2900" dirty="0" smtClean="0"/>
            </a:br>
            <a:r>
              <a:rPr lang="hu-HU" sz="2900" dirty="0" smtClean="0"/>
              <a:t>(</a:t>
            </a:r>
            <a:r>
              <a:rPr lang="hu-HU" sz="2900" dirty="0" smtClean="0">
                <a:solidFill>
                  <a:srgbClr val="0066FF"/>
                </a:solidFill>
              </a:rPr>
              <a:t>Kerékpáros Magyarország </a:t>
            </a:r>
            <a:r>
              <a:rPr lang="hu-HU" sz="2900" dirty="0">
                <a:solidFill>
                  <a:srgbClr val="0066FF"/>
                </a:solidFill>
              </a:rPr>
              <a:t>Program</a:t>
            </a:r>
            <a:r>
              <a:rPr lang="hu-HU" sz="2900" dirty="0" smtClean="0"/>
              <a:t>) </a:t>
            </a:r>
            <a:endParaRPr lang="hu-HU" sz="2900" dirty="0"/>
          </a:p>
          <a:p>
            <a:pPr marL="541338" lvl="1" indent="-117475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hu-HU" sz="2900" dirty="0" smtClean="0"/>
              <a:t>Országos </a:t>
            </a:r>
            <a:r>
              <a:rPr lang="hu-HU" sz="2900" dirty="0"/>
              <a:t>szintű kiemelt aktívturisztikai horizontális kiemelt fejlesztések </a:t>
            </a:r>
            <a:r>
              <a:rPr lang="hu-HU" sz="2900" dirty="0" smtClean="0"/>
              <a:t/>
            </a:r>
            <a:br>
              <a:rPr lang="hu-HU" sz="2900" dirty="0" smtClean="0"/>
            </a:br>
            <a:r>
              <a:rPr lang="hu-HU" sz="2900" dirty="0" smtClean="0"/>
              <a:t>(</a:t>
            </a:r>
            <a:r>
              <a:rPr lang="hu-HU" sz="2900" dirty="0">
                <a:solidFill>
                  <a:srgbClr val="0066FF"/>
                </a:solidFill>
              </a:rPr>
              <a:t>Bejárható Magyarország Program</a:t>
            </a:r>
            <a:r>
              <a:rPr lang="hu-HU" sz="2900" dirty="0"/>
              <a:t>) </a:t>
            </a:r>
          </a:p>
          <a:p>
            <a:pPr marL="541338" lvl="1" indent="-117475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hu-HU" sz="2900" dirty="0" smtClean="0"/>
              <a:t>Országos </a:t>
            </a:r>
            <a:r>
              <a:rPr lang="hu-HU" sz="2900" dirty="0"/>
              <a:t>szintű kiemelt aktívturisztikai túraútvonal és természetjárás fejlesztési program – kiemelt fejlesztések (</a:t>
            </a:r>
            <a:r>
              <a:rPr lang="hu-HU" sz="2900" dirty="0">
                <a:solidFill>
                  <a:srgbClr val="0066FF"/>
                </a:solidFill>
              </a:rPr>
              <a:t>Természetjáró Magyarország </a:t>
            </a:r>
            <a:r>
              <a:rPr lang="hu-HU" sz="2900" dirty="0" smtClean="0">
                <a:solidFill>
                  <a:srgbClr val="0066FF"/>
                </a:solidFill>
              </a:rPr>
              <a:t>Program</a:t>
            </a:r>
            <a:r>
              <a:rPr lang="hu-HU" sz="2900" dirty="0" smtClean="0"/>
              <a:t>) </a:t>
            </a:r>
          </a:p>
          <a:p>
            <a:pPr marL="541338" lvl="1" indent="-117475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hu-HU" sz="2900" dirty="0" smtClean="0"/>
              <a:t>Országos </a:t>
            </a:r>
            <a:r>
              <a:rPr lang="hu-HU" sz="2900" dirty="0"/>
              <a:t>szintű vitorlás és vízi turizmusfejlesztési program – kiemelt fejlesztések </a:t>
            </a:r>
            <a:r>
              <a:rPr lang="hu-HU" sz="2900" dirty="0" smtClean="0"/>
              <a:t/>
            </a:r>
            <a:br>
              <a:rPr lang="hu-HU" sz="2900" dirty="0" smtClean="0"/>
            </a:br>
            <a:r>
              <a:rPr lang="hu-HU" sz="2900" dirty="0" smtClean="0"/>
              <a:t>(</a:t>
            </a:r>
            <a:r>
              <a:rPr lang="hu-HU" sz="2900" dirty="0">
                <a:solidFill>
                  <a:srgbClr val="0066FF"/>
                </a:solidFill>
              </a:rPr>
              <a:t>Festetics György </a:t>
            </a:r>
            <a:r>
              <a:rPr lang="hu-HU" sz="2900" dirty="0" smtClean="0">
                <a:solidFill>
                  <a:srgbClr val="0066FF"/>
                </a:solidFill>
              </a:rPr>
              <a:t>Program</a:t>
            </a:r>
            <a:r>
              <a:rPr lang="hu-HU" sz="2900" dirty="0" smtClean="0"/>
              <a:t>) </a:t>
            </a:r>
          </a:p>
          <a:p>
            <a:pPr marL="541338" lvl="1" indent="-117475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hu-HU" sz="2900" dirty="0" smtClean="0"/>
              <a:t>Országos </a:t>
            </a:r>
            <a:r>
              <a:rPr lang="hu-HU" sz="2900" dirty="0"/>
              <a:t>szintű lovas fejlesztési program – kiemelt fejlesztései (</a:t>
            </a:r>
            <a:r>
              <a:rPr lang="hu-HU" sz="2900" dirty="0">
                <a:solidFill>
                  <a:srgbClr val="0066FF"/>
                </a:solidFill>
              </a:rPr>
              <a:t>Kincsem Nemzeti Lovas program</a:t>
            </a:r>
            <a:r>
              <a:rPr lang="hu-HU" sz="2900" dirty="0" smtClean="0"/>
              <a:t>) </a:t>
            </a:r>
            <a:endParaRPr lang="hu-HU" sz="2900" dirty="0"/>
          </a:p>
          <a:p>
            <a:pPr marL="541338" lvl="1" indent="-117475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hu-HU" sz="2900" dirty="0"/>
              <a:t>Turizmus a jövő nemzedékéért – ifjúsági aktív- és ökoturizmus kiemelt országos fejlesztései </a:t>
            </a:r>
          </a:p>
          <a:p>
            <a:pPr marL="541338" lvl="1" indent="-117475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hu-HU" sz="2900" dirty="0"/>
              <a:t>Szociális és fogyatékos turizmus országos fejlesztései (</a:t>
            </a:r>
            <a:r>
              <a:rPr lang="hu-HU" sz="2900" dirty="0">
                <a:solidFill>
                  <a:srgbClr val="0066FF"/>
                </a:solidFill>
              </a:rPr>
              <a:t>Erzsébet Plusz Program</a:t>
            </a:r>
            <a:r>
              <a:rPr lang="hu-HU" sz="2900" dirty="0" smtClean="0"/>
              <a:t>) </a:t>
            </a:r>
            <a:endParaRPr lang="hu-HU" sz="2900" dirty="0"/>
          </a:p>
        </p:txBody>
      </p:sp>
    </p:spTree>
    <p:extLst>
      <p:ext uri="{BB962C8B-B14F-4D97-AF65-F5344CB8AC3E}">
        <p14:creationId xmlns:p14="http://schemas.microsoft.com/office/powerpoint/2010/main" val="22921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rgbClr val="0066FF"/>
                </a:solidFill>
              </a:rPr>
              <a:t>GINOP 4. prioritás</a:t>
            </a:r>
            <a:br>
              <a:rPr lang="hu-HU" sz="3200" b="1" dirty="0">
                <a:solidFill>
                  <a:srgbClr val="0066FF"/>
                </a:solidFill>
              </a:rPr>
            </a:br>
            <a:r>
              <a:rPr lang="hu-HU" sz="2200" b="1" dirty="0" smtClean="0">
                <a:solidFill>
                  <a:srgbClr val="0066FF"/>
                </a:solidFill>
              </a:rPr>
              <a:t>Intézkedések - részletesen</a:t>
            </a:r>
            <a:endParaRPr lang="hu-HU" sz="3200" b="1" dirty="0">
              <a:solidFill>
                <a:srgbClr val="0066FF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412776"/>
            <a:ext cx="8460432" cy="4752528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hu-HU" sz="2000" b="1" i="1" dirty="0" smtClean="0"/>
              <a:t>Intézkedés </a:t>
            </a:r>
            <a:r>
              <a:rPr lang="hu-HU" sz="2000" b="1" i="1" dirty="0"/>
              <a:t>4. </a:t>
            </a:r>
            <a:r>
              <a:rPr lang="hu-HU" sz="2000" b="1" i="1" dirty="0" smtClean="0">
                <a:solidFill>
                  <a:srgbClr val="0066FF"/>
                </a:solidFill>
              </a:rPr>
              <a:t>Versenyképes </a:t>
            </a:r>
            <a:r>
              <a:rPr lang="hu-HU" sz="2000" b="1" i="1" dirty="0">
                <a:solidFill>
                  <a:srgbClr val="0066FF"/>
                </a:solidFill>
              </a:rPr>
              <a:t>szakmai és TDM </a:t>
            </a:r>
            <a:r>
              <a:rPr lang="hu-HU" sz="2000" b="1" i="1" dirty="0" smtClean="0">
                <a:solidFill>
                  <a:srgbClr val="0066FF"/>
                </a:solidFill>
              </a:rPr>
              <a:t>intézményrendszer </a:t>
            </a:r>
            <a:r>
              <a:rPr lang="hu-HU" sz="2000" b="1" i="1" dirty="0" smtClean="0">
                <a:solidFill>
                  <a:schemeClr val="accent6">
                    <a:lumMod val="75000"/>
                  </a:schemeClr>
                </a:solidFill>
              </a:rPr>
              <a:t>–</a:t>
            </a:r>
            <a:r>
              <a:rPr lang="hu-HU" sz="2000" b="1" i="1" dirty="0" smtClean="0">
                <a:solidFill>
                  <a:srgbClr val="0066FF"/>
                </a:solidFill>
              </a:rPr>
              <a:t> </a:t>
            </a:r>
            <a:r>
              <a:rPr lang="hu-HU" sz="2000" b="1" dirty="0" smtClean="0">
                <a:solidFill>
                  <a:schemeClr val="accent6">
                    <a:lumMod val="75000"/>
                  </a:schemeClr>
                </a:solidFill>
              </a:rPr>
              <a:t>80 </a:t>
            </a:r>
            <a:r>
              <a:rPr lang="hu-HU" sz="2000" b="1" dirty="0">
                <a:solidFill>
                  <a:schemeClr val="accent6">
                    <a:lumMod val="75000"/>
                  </a:schemeClr>
                </a:solidFill>
              </a:rPr>
              <a:t>Mrd Ft</a:t>
            </a:r>
            <a:endParaRPr lang="hu-HU" sz="2000" b="1" i="1" dirty="0">
              <a:solidFill>
                <a:srgbClr val="0066FF"/>
              </a:solidFill>
            </a:endParaRPr>
          </a:p>
          <a:p>
            <a:pPr marL="0" lvl="1" indent="0">
              <a:buNone/>
              <a:tabLst>
                <a:tab pos="1790700" algn="l"/>
              </a:tabLst>
            </a:pPr>
            <a:r>
              <a:rPr lang="hu-HU" sz="1700" dirty="0"/>
              <a:t>Az intézkedés megvalósítása a hazai turizmus működési kereteinek minőségét és hatékonyságát javítja. </a:t>
            </a:r>
          </a:p>
          <a:p>
            <a:pPr marL="187325" lvl="1" indent="0">
              <a:spcBef>
                <a:spcPts val="1200"/>
              </a:spcBef>
              <a:buNone/>
              <a:tabLst>
                <a:tab pos="1790700" algn="l"/>
              </a:tabLst>
            </a:pPr>
            <a:r>
              <a:rPr lang="hu-HU" sz="1800" dirty="0" smtClean="0"/>
              <a:t>Beavatkozás 4.1:	</a:t>
            </a:r>
            <a:r>
              <a:rPr lang="hu-HU" sz="1800" b="1" dirty="0" smtClean="0">
                <a:solidFill>
                  <a:srgbClr val="FF0000"/>
                </a:solidFill>
              </a:rPr>
              <a:t>Kiemelt </a:t>
            </a:r>
            <a:r>
              <a:rPr lang="hu-HU" sz="1800" b="1" dirty="0">
                <a:solidFill>
                  <a:srgbClr val="FF0000"/>
                </a:solidFill>
              </a:rPr>
              <a:t>TDM és turizmus intézmény- és szervezetfejlesztési </a:t>
            </a:r>
            <a:r>
              <a:rPr lang="hu-HU" sz="1800" b="1" dirty="0" smtClean="0">
                <a:solidFill>
                  <a:srgbClr val="FF0000"/>
                </a:solidFill>
              </a:rPr>
              <a:t>	program</a:t>
            </a:r>
            <a:r>
              <a:rPr lang="hu-HU" sz="1800" b="1" dirty="0" smtClean="0">
                <a:solidFill>
                  <a:srgbClr val="0066FF"/>
                </a:solidFill>
              </a:rPr>
              <a:t> </a:t>
            </a:r>
            <a:endParaRPr lang="hu-HU" sz="1800" b="1" dirty="0">
              <a:solidFill>
                <a:srgbClr val="0066FF"/>
              </a:solidFill>
            </a:endParaRPr>
          </a:p>
          <a:p>
            <a:pPr marL="187325" lvl="1" indent="0">
              <a:spcBef>
                <a:spcPts val="600"/>
              </a:spcBef>
              <a:buNone/>
              <a:tabLst>
                <a:tab pos="1790700" algn="l"/>
              </a:tabLst>
            </a:pPr>
            <a:r>
              <a:rPr lang="hu-HU" sz="1800" dirty="0"/>
              <a:t>Beavatkozás </a:t>
            </a:r>
            <a:r>
              <a:rPr lang="hu-HU" sz="1800" dirty="0" smtClean="0"/>
              <a:t>4.2:	</a:t>
            </a:r>
            <a:r>
              <a:rPr lang="hu-HU" sz="1800" b="1" dirty="0" smtClean="0">
                <a:solidFill>
                  <a:srgbClr val="0066FF"/>
                </a:solidFill>
              </a:rPr>
              <a:t>Kiemelt </a:t>
            </a:r>
            <a:r>
              <a:rPr lang="hu-HU" sz="1800" b="1" dirty="0">
                <a:solidFill>
                  <a:srgbClr val="0066FF"/>
                </a:solidFill>
              </a:rPr>
              <a:t>turisztikai marketing-, értékesítési és rendezvény </a:t>
            </a:r>
            <a:r>
              <a:rPr lang="hu-HU" sz="1800" b="1" dirty="0" smtClean="0">
                <a:solidFill>
                  <a:srgbClr val="0066FF"/>
                </a:solidFill>
              </a:rPr>
              <a:t>program</a:t>
            </a:r>
            <a:r>
              <a:rPr lang="hu-HU" sz="1800" b="1" dirty="0" smtClean="0">
                <a:solidFill>
                  <a:schemeClr val="accent6">
                    <a:lumMod val="75000"/>
                  </a:schemeClr>
                </a:solidFill>
              </a:rPr>
              <a:t> 	</a:t>
            </a:r>
            <a:r>
              <a:rPr lang="hu-HU" sz="1800" b="1" dirty="0" smtClean="0">
                <a:solidFill>
                  <a:srgbClr val="0066FF"/>
                </a:solidFill>
              </a:rPr>
              <a:t> </a:t>
            </a:r>
            <a:endParaRPr lang="hu-HU" sz="1800" b="1" dirty="0">
              <a:solidFill>
                <a:srgbClr val="0066FF"/>
              </a:solidFill>
            </a:endParaRPr>
          </a:p>
          <a:p>
            <a:pPr marL="187325" lvl="1" indent="0">
              <a:spcBef>
                <a:spcPts val="600"/>
              </a:spcBef>
              <a:buNone/>
              <a:tabLst>
                <a:tab pos="1790700" algn="l"/>
              </a:tabLst>
            </a:pPr>
            <a:r>
              <a:rPr lang="hu-HU" sz="1800" dirty="0"/>
              <a:t>Beavatkozás </a:t>
            </a:r>
            <a:r>
              <a:rPr lang="hu-HU" sz="1800" dirty="0" smtClean="0"/>
              <a:t>4.3:	</a:t>
            </a:r>
            <a:r>
              <a:rPr lang="hu-HU" sz="1800" b="1" dirty="0" smtClean="0">
                <a:solidFill>
                  <a:srgbClr val="0066FF"/>
                </a:solidFill>
              </a:rPr>
              <a:t>Kreatív </a:t>
            </a:r>
            <a:r>
              <a:rPr lang="hu-HU" sz="1800" b="1" dirty="0">
                <a:solidFill>
                  <a:srgbClr val="0066FF"/>
                </a:solidFill>
              </a:rPr>
              <a:t>szolgáltatási, turizmus és szabadidő gazdasági KFI </a:t>
            </a:r>
            <a:r>
              <a:rPr lang="hu-HU" sz="1800" b="1" dirty="0" smtClean="0">
                <a:solidFill>
                  <a:srgbClr val="0066FF"/>
                </a:solidFill>
              </a:rPr>
              <a:t>program</a:t>
            </a:r>
            <a:r>
              <a:rPr lang="hu-HU" sz="1800" b="1" dirty="0" smtClean="0">
                <a:solidFill>
                  <a:schemeClr val="accent6">
                    <a:lumMod val="75000"/>
                  </a:schemeClr>
                </a:solidFill>
              </a:rPr>
              <a:t> 	</a:t>
            </a:r>
            <a:endParaRPr lang="hu-HU" sz="1800" b="1" dirty="0">
              <a:solidFill>
                <a:srgbClr val="0066FF"/>
              </a:solidFill>
            </a:endParaRPr>
          </a:p>
          <a:p>
            <a:pPr marL="187325" lvl="1" indent="0">
              <a:spcBef>
                <a:spcPts val="600"/>
              </a:spcBef>
              <a:buNone/>
              <a:tabLst>
                <a:tab pos="1790700" algn="l"/>
              </a:tabLst>
            </a:pPr>
            <a:r>
              <a:rPr lang="hu-HU" sz="1800" dirty="0"/>
              <a:t>Beavatkozás 4.4: </a:t>
            </a:r>
            <a:r>
              <a:rPr lang="hu-HU" sz="1800" dirty="0" smtClean="0"/>
              <a:t>	</a:t>
            </a:r>
            <a:r>
              <a:rPr lang="hu-HU" sz="1800" b="1" dirty="0" smtClean="0">
                <a:solidFill>
                  <a:srgbClr val="0066FF"/>
                </a:solidFill>
              </a:rPr>
              <a:t>Vendég plusz – innovatív </a:t>
            </a:r>
            <a:r>
              <a:rPr lang="hu-HU" sz="1800" b="1" dirty="0">
                <a:solidFill>
                  <a:srgbClr val="0066FF"/>
                </a:solidFill>
              </a:rPr>
              <a:t>és kreatív keresletélénkítési program </a:t>
            </a:r>
            <a:r>
              <a:rPr lang="hu-HU" sz="1800" b="1" dirty="0" smtClean="0">
                <a:solidFill>
                  <a:srgbClr val="0066FF"/>
                </a:solidFill>
              </a:rPr>
              <a:t/>
            </a:r>
            <a:br>
              <a:rPr lang="hu-HU" sz="1800" b="1" dirty="0" smtClean="0">
                <a:solidFill>
                  <a:srgbClr val="0066FF"/>
                </a:solidFill>
              </a:rPr>
            </a:br>
            <a:r>
              <a:rPr lang="hu-HU" sz="1800" b="1" dirty="0" smtClean="0">
                <a:solidFill>
                  <a:srgbClr val="0066FF"/>
                </a:solidFill>
              </a:rPr>
              <a:t>	</a:t>
            </a:r>
            <a:r>
              <a:rPr lang="hu-HU" sz="1800" dirty="0" smtClean="0"/>
              <a:t>(</a:t>
            </a:r>
            <a:r>
              <a:rPr lang="hu-HU" sz="1800" dirty="0"/>
              <a:t>Szép </a:t>
            </a:r>
            <a:r>
              <a:rPr lang="hu-HU" sz="1800" dirty="0" smtClean="0"/>
              <a:t>plusz program)</a:t>
            </a:r>
            <a:r>
              <a:rPr lang="hu-HU" sz="1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107607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588224" cy="1143000"/>
          </a:xfrm>
        </p:spPr>
        <p:txBody>
          <a:bodyPr>
            <a:noAutofit/>
          </a:bodyPr>
          <a:lstStyle/>
          <a:p>
            <a:r>
              <a:rPr lang="hu-HU" sz="2600" b="1" dirty="0" smtClean="0">
                <a:solidFill>
                  <a:srgbClr val="0066FF"/>
                </a:solidFill>
              </a:rPr>
              <a:t>Bizottsági észrevétel a turisztikai fejlesztések EU-s forrásból való támogathatóságáról</a:t>
            </a:r>
            <a:endParaRPr lang="hu-HU" sz="2600" b="1" dirty="0">
              <a:solidFill>
                <a:srgbClr val="0066FF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412776"/>
            <a:ext cx="8064896" cy="4752528"/>
          </a:xfrm>
        </p:spPr>
        <p:txBody>
          <a:bodyPr>
            <a:normAutofit/>
          </a:bodyPr>
          <a:lstStyle/>
          <a:p>
            <a:pPr marL="182563" indent="-182563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hu-HU" sz="1800" dirty="0"/>
              <a:t>Az egyes </a:t>
            </a:r>
            <a:r>
              <a:rPr lang="hu-HU" sz="1800" b="1" dirty="0">
                <a:solidFill>
                  <a:schemeClr val="accent6">
                    <a:lumMod val="75000"/>
                  </a:schemeClr>
                </a:solidFill>
              </a:rPr>
              <a:t>OP-k közötti fejlesztések lehatárolásának legfontosabb elvei</a:t>
            </a:r>
            <a:r>
              <a:rPr lang="hu-HU" sz="1800" dirty="0"/>
              <a:t>: </a:t>
            </a:r>
          </a:p>
          <a:p>
            <a:pPr marL="582613" lvl="1" indent="-182563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hu-HU" sz="1600" b="1" dirty="0" smtClean="0"/>
              <a:t>GINOP</a:t>
            </a:r>
            <a:r>
              <a:rPr lang="hu-HU" sz="1600" dirty="0"/>
              <a:t>: nemzetközi és országos léptékű, programszintű, hálózatos vagy kiemelt fejlesztések</a:t>
            </a:r>
          </a:p>
          <a:p>
            <a:pPr marL="582613" lvl="1" indent="-182563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hu-HU" sz="1600" b="1" dirty="0" smtClean="0"/>
              <a:t>TOP</a:t>
            </a:r>
            <a:r>
              <a:rPr lang="hu-HU" sz="1600" dirty="0"/>
              <a:t>: megyei, térségi és helyi jelentőségű kisebb, egyedi fejlesztések és projektek</a:t>
            </a:r>
          </a:p>
          <a:p>
            <a:pPr marL="582613" lvl="1" indent="-182563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hu-HU" sz="1600" b="1" dirty="0" smtClean="0"/>
              <a:t>VP</a:t>
            </a:r>
            <a:r>
              <a:rPr lang="hu-HU" sz="1600" dirty="0"/>
              <a:t>: vidéki térségekre fókuszáló turizmusfejlesztések – bizonyos értékhatár alatt</a:t>
            </a:r>
          </a:p>
          <a:p>
            <a:pPr marL="182563" indent="-182563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hu-HU" sz="1600" dirty="0" smtClean="0"/>
          </a:p>
          <a:p>
            <a:pPr marL="182563" indent="-182563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hu-HU" sz="1600" dirty="0" smtClean="0"/>
              <a:t>A </a:t>
            </a:r>
            <a:r>
              <a:rPr lang="hu-HU" sz="1600" b="1" dirty="0" err="1">
                <a:solidFill>
                  <a:schemeClr val="accent6">
                    <a:lumMod val="75000"/>
                  </a:schemeClr>
                </a:solidFill>
              </a:rPr>
              <a:t>GINOP-on</a:t>
            </a:r>
            <a:r>
              <a:rPr lang="hu-HU" sz="1600" b="1" dirty="0">
                <a:solidFill>
                  <a:schemeClr val="accent6">
                    <a:lumMod val="75000"/>
                  </a:schemeClr>
                </a:solidFill>
              </a:rPr>
              <a:t> belül </a:t>
            </a:r>
            <a:r>
              <a:rPr lang="hu-HU" sz="1600" dirty="0"/>
              <a:t>két tengely is szolgálhatja majd a turizmusfejlesztést az alábbiak szerint: </a:t>
            </a:r>
          </a:p>
          <a:p>
            <a:pPr marL="400050" lvl="1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722313" algn="l"/>
              </a:tabLst>
            </a:pPr>
            <a:r>
              <a:rPr lang="hu-HU" sz="1600" b="1" dirty="0" smtClean="0">
                <a:solidFill>
                  <a:srgbClr val="0066FF"/>
                </a:solidFill>
              </a:rPr>
              <a:t>IV.	Versenyképes </a:t>
            </a:r>
            <a:r>
              <a:rPr lang="hu-HU" sz="1600" b="1" dirty="0">
                <a:solidFill>
                  <a:srgbClr val="0066FF"/>
                </a:solidFill>
              </a:rPr>
              <a:t>személyi szolgáltatások és a turizmusgazdaság kreatív fejlesztése </a:t>
            </a:r>
            <a:r>
              <a:rPr lang="hu-HU" sz="1600" b="1" dirty="0" smtClean="0">
                <a:solidFill>
                  <a:srgbClr val="0066FF"/>
                </a:solidFill>
              </a:rPr>
              <a:t>	</a:t>
            </a:r>
            <a:r>
              <a:rPr lang="hu-HU" sz="1600" dirty="0" smtClean="0"/>
              <a:t>(</a:t>
            </a:r>
            <a:r>
              <a:rPr lang="hu-HU" sz="1600" dirty="0"/>
              <a:t>Gyógyító és Szép </a:t>
            </a:r>
            <a:r>
              <a:rPr lang="hu-HU" sz="1600" dirty="0" smtClean="0"/>
              <a:t>Magyarország</a:t>
            </a:r>
            <a:r>
              <a:rPr lang="hu-HU" sz="1600" dirty="0"/>
              <a:t>) – </a:t>
            </a:r>
            <a:r>
              <a:rPr lang="hu-HU" sz="1600" dirty="0" err="1"/>
              <a:t>piacosítható</a:t>
            </a:r>
            <a:r>
              <a:rPr lang="hu-HU" sz="1600" dirty="0"/>
              <a:t> egészségügyi szolgáltatások, turizmus, </a:t>
            </a:r>
            <a:r>
              <a:rPr lang="hu-HU" sz="1600" dirty="0" smtClean="0"/>
              <a:t>	alkonygazdaság</a:t>
            </a:r>
            <a:r>
              <a:rPr lang="hu-HU" sz="1600" dirty="0"/>
              <a:t>, szabadidő-és </a:t>
            </a:r>
            <a:r>
              <a:rPr lang="hu-HU" sz="1600" dirty="0" smtClean="0"/>
              <a:t>sportgazdaság-fejlesztés</a:t>
            </a:r>
            <a:r>
              <a:rPr lang="hu-HU" sz="1600" dirty="0"/>
              <a:t>. </a:t>
            </a:r>
          </a:p>
          <a:p>
            <a:pPr marL="400050" lvl="1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722313" algn="l"/>
              </a:tabLst>
            </a:pPr>
            <a:r>
              <a:rPr lang="hu-HU" sz="1600" b="1" dirty="0" smtClean="0">
                <a:solidFill>
                  <a:srgbClr val="0066FF"/>
                </a:solidFill>
              </a:rPr>
              <a:t>V.	Kiemelt </a:t>
            </a:r>
            <a:r>
              <a:rPr lang="hu-HU" sz="1600" b="1" dirty="0">
                <a:solidFill>
                  <a:srgbClr val="0066FF"/>
                </a:solidFill>
              </a:rPr>
              <a:t>térségi és közösségi gazdaságfejlesztés </a:t>
            </a:r>
            <a:r>
              <a:rPr lang="hu-HU" sz="1600" dirty="0"/>
              <a:t>– kiemelt térségek (Balaton), </a:t>
            </a:r>
            <a:r>
              <a:rPr lang="hu-HU" sz="1600" dirty="0" smtClean="0"/>
              <a:t>	növekedési </a:t>
            </a:r>
            <a:r>
              <a:rPr lang="hu-HU" sz="1600" dirty="0"/>
              <a:t>és kiemelt </a:t>
            </a:r>
            <a:r>
              <a:rPr lang="hu-HU" sz="1600" dirty="0" smtClean="0"/>
              <a:t>	zónák </a:t>
            </a:r>
            <a:r>
              <a:rPr lang="hu-HU" sz="1600" dirty="0"/>
              <a:t>(SZVZ, EGTC), kiemelt helyi gazdaság menedzsment </a:t>
            </a:r>
            <a:r>
              <a:rPr lang="hu-HU" sz="1600" dirty="0" smtClean="0"/>
              <a:t>	szervezeti </a:t>
            </a:r>
            <a:r>
              <a:rPr lang="hu-HU" sz="1600" dirty="0"/>
              <a:t>rendszer fejlesztése (HGMSZ), </a:t>
            </a:r>
            <a:r>
              <a:rPr lang="hu-HU" sz="1600" dirty="0" smtClean="0"/>
              <a:t>szociális </a:t>
            </a:r>
            <a:r>
              <a:rPr lang="hu-HU" sz="1600" dirty="0"/>
              <a:t>gazdaságfejlesztés, társadalmi </a:t>
            </a:r>
            <a:r>
              <a:rPr lang="hu-HU" sz="1600" dirty="0" smtClean="0"/>
              <a:t>	vállalkozások </a:t>
            </a:r>
            <a:r>
              <a:rPr lang="hu-HU" sz="1600" dirty="0"/>
              <a:t>fejlesztése </a:t>
            </a:r>
          </a:p>
          <a:p>
            <a:pPr marL="182563" indent="-182563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hu-HU" sz="1600" dirty="0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219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rgbClr val="0066FF"/>
                </a:solidFill>
              </a:rPr>
              <a:t>Turizmus egyéb OP-szintű kapcsolódásai, lehatárolásai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412776"/>
            <a:ext cx="8460432" cy="5040560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3300" b="1" dirty="0">
                <a:solidFill>
                  <a:srgbClr val="0066FF"/>
                </a:solidFill>
                <a:ea typeface="Calibri"/>
              </a:rPr>
              <a:t>Területfejlesztés - TOP-BAN: </a:t>
            </a:r>
            <a:endParaRPr lang="hu-HU" sz="3300" dirty="0">
              <a:solidFill>
                <a:srgbClr val="0066FF"/>
              </a:solidFill>
              <a:ea typeface="Calibri"/>
            </a:endParaRPr>
          </a:p>
          <a:p>
            <a:pPr marL="540385">
              <a:lnSpc>
                <a:spcPct val="120000"/>
              </a:lnSpc>
              <a:spcBef>
                <a:spcPts val="0"/>
              </a:spcBef>
            </a:pPr>
            <a:r>
              <a:rPr lang="hu-HU" sz="2900" b="1" dirty="0">
                <a:ea typeface="Calibri"/>
              </a:rPr>
              <a:t>Prioritás: I. Megyei gazdaságfejlesztés és foglalkoztatás-ösztönzés prioritás keretében</a:t>
            </a:r>
            <a:endParaRPr lang="hu-HU" sz="2900" dirty="0">
              <a:ea typeface="Calibri"/>
            </a:endParaRPr>
          </a:p>
          <a:p>
            <a:pPr marL="540385">
              <a:lnSpc>
                <a:spcPct val="120000"/>
              </a:lnSpc>
              <a:spcBef>
                <a:spcPts val="0"/>
              </a:spcBef>
            </a:pPr>
            <a:r>
              <a:rPr lang="hu-HU" sz="2900" b="1" i="1" dirty="0">
                <a:ea typeface="Calibri"/>
              </a:rPr>
              <a:t>Intézkedés</a:t>
            </a:r>
            <a:r>
              <a:rPr lang="hu-HU" sz="2900" b="1" dirty="0">
                <a:ea typeface="Calibri"/>
              </a:rPr>
              <a:t>: </a:t>
            </a:r>
            <a:r>
              <a:rPr lang="hu-HU" sz="2900" dirty="0">
                <a:ea typeface="Calibri"/>
              </a:rPr>
              <a:t>Megyei turizmushoz, alkonygazdasághoz, egyéb kiemelt szolgáltatási szektorokhoz kapcsolódó jól-léti </a:t>
            </a:r>
            <a:r>
              <a:rPr lang="hu-HU" sz="2900" dirty="0" smtClean="0">
                <a:ea typeface="Calibri"/>
              </a:rPr>
              <a:t>gazdaságfejlesztések</a:t>
            </a:r>
            <a:endParaRPr lang="hu-HU" sz="2900" dirty="0">
              <a:ea typeface="Calibri"/>
            </a:endParaRPr>
          </a:p>
          <a:p>
            <a:pPr marL="182563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2900" b="1" u="sng" dirty="0">
                <a:ea typeface="Calibri"/>
              </a:rPr>
              <a:t>Tervezett komponensek:</a:t>
            </a:r>
            <a:endParaRPr lang="hu-HU" sz="2900" u="sng" dirty="0">
              <a:ea typeface="Calibri"/>
            </a:endParaRPr>
          </a:p>
          <a:p>
            <a:pPr marL="722313" lvl="0" indent="-269875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tabLst>
                <a:tab pos="678180" algn="l"/>
              </a:tabLst>
            </a:pPr>
            <a:r>
              <a:rPr lang="hu-HU" sz="2900" b="1" dirty="0">
                <a:ea typeface="Calibri"/>
                <a:cs typeface="Times New Roman"/>
              </a:rPr>
              <a:t>Infrastruktúra és közösségi jól-léti szolgáltatások </a:t>
            </a:r>
            <a:r>
              <a:rPr lang="hu-HU" sz="2900" b="1" dirty="0" smtClean="0">
                <a:ea typeface="Calibri"/>
                <a:cs typeface="Times New Roman"/>
              </a:rPr>
              <a:t>fejlesztése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  <a:tabLst>
                <a:tab pos="678180" algn="l"/>
              </a:tabLst>
            </a:pPr>
            <a:r>
              <a:rPr lang="hu-HU" sz="2900" b="1" dirty="0" smtClean="0">
                <a:ea typeface="Calibri"/>
              </a:rPr>
              <a:t>	Megyei</a:t>
            </a:r>
            <a:r>
              <a:rPr lang="hu-HU" sz="2900" b="1" dirty="0">
                <a:ea typeface="Calibri"/>
              </a:rPr>
              <a:t>, térségi szintű turisztikai termékcsomagok és kisebb fejlesztések </a:t>
            </a:r>
            <a:r>
              <a:rPr lang="hu-HU" sz="2500" dirty="0">
                <a:ea typeface="Calibri"/>
              </a:rPr>
              <a:t>(pl. </a:t>
            </a:r>
            <a:r>
              <a:rPr lang="hu-HU" sz="2500" dirty="0" smtClean="0">
                <a:ea typeface="Calibri"/>
              </a:rPr>
              <a:t>150/200 </a:t>
            </a:r>
            <a:r>
              <a:rPr lang="hu-HU" sz="2500" dirty="0">
                <a:ea typeface="Calibri"/>
              </a:rPr>
              <a:t>millió Ft-ig)</a:t>
            </a:r>
            <a:endParaRPr lang="hu-HU" sz="2900" dirty="0">
              <a:ea typeface="Calibri"/>
            </a:endParaRPr>
          </a:p>
          <a:p>
            <a:pPr marL="808038" indent="-173038">
              <a:lnSpc>
                <a:spcPct val="120000"/>
              </a:lnSpc>
              <a:spcBef>
                <a:spcPts val="0"/>
              </a:spcBef>
            </a:pPr>
            <a:r>
              <a:rPr lang="hu-HU" sz="2900" dirty="0"/>
              <a:t>Térségi és helyi komplex turisztikai termékcsomagok támogatása</a:t>
            </a:r>
          </a:p>
          <a:p>
            <a:pPr marL="808038" indent="-173038">
              <a:lnSpc>
                <a:spcPct val="120000"/>
              </a:lnSpc>
              <a:spcBef>
                <a:spcPts val="0"/>
              </a:spcBef>
            </a:pPr>
            <a:r>
              <a:rPr lang="hu-HU" sz="2900" dirty="0"/>
              <a:t>Önkormányzatok és civil szféra alacsonyabb jövedelemmel rendelkező célcsoportokra fókuszáló szálláshelyfejlesztései (ifjúsági szállások, </a:t>
            </a:r>
            <a:r>
              <a:rPr lang="hu-HU" sz="2900" dirty="0" smtClean="0"/>
              <a:t>táborok </a:t>
            </a:r>
            <a:r>
              <a:rPr lang="hu-HU" sz="2900" dirty="0"/>
              <a:t>stb.)</a:t>
            </a:r>
          </a:p>
          <a:p>
            <a:pPr marL="808038" indent="-173038">
              <a:lnSpc>
                <a:spcPct val="120000"/>
              </a:lnSpc>
              <a:spcBef>
                <a:spcPts val="0"/>
              </a:spcBef>
            </a:pPr>
            <a:r>
              <a:rPr lang="hu-HU" sz="2900" dirty="0"/>
              <a:t>stb.</a:t>
            </a:r>
          </a:p>
          <a:p>
            <a:pPr marL="625475" indent="-269875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2"/>
              <a:tabLst>
                <a:tab pos="678180" algn="l"/>
              </a:tabLst>
            </a:pPr>
            <a:r>
              <a:rPr lang="hu-HU" sz="2900" b="1" dirty="0">
                <a:ea typeface="Calibri"/>
              </a:rPr>
              <a:t>Fogadóképesség és üzleti szolgáltatások fejlesztése </a:t>
            </a:r>
          </a:p>
          <a:p>
            <a:pPr marL="808038" lvl="0" indent="-173038">
              <a:lnSpc>
                <a:spcPct val="120000"/>
              </a:lnSpc>
              <a:spcBef>
                <a:spcPts val="0"/>
              </a:spcBef>
            </a:pPr>
            <a:r>
              <a:rPr lang="hu-HU" sz="2900" dirty="0"/>
              <a:t>Turisztikai szálláshely-fejlesztés</a:t>
            </a:r>
          </a:p>
          <a:p>
            <a:pPr marL="808038" lvl="0" indent="-173038">
              <a:lnSpc>
                <a:spcPct val="120000"/>
              </a:lnSpc>
              <a:spcBef>
                <a:spcPts val="0"/>
              </a:spcBef>
            </a:pPr>
            <a:r>
              <a:rPr lang="hu-HU" sz="2900" dirty="0"/>
              <a:t>Turisztikai KKV és üzleti szolgáltatásfejlesztés</a:t>
            </a:r>
          </a:p>
          <a:p>
            <a:pPr marL="625475" lvl="0" indent="-269875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3"/>
              <a:tabLst>
                <a:tab pos="678180" algn="l"/>
              </a:tabLst>
            </a:pPr>
            <a:r>
              <a:rPr lang="hu-HU" sz="2900" b="1" dirty="0">
                <a:ea typeface="Calibri"/>
              </a:rPr>
              <a:t>Marketing, értékesítési és rendezvényfejlesztési program </a:t>
            </a:r>
            <a:endParaRPr lang="hu-HU" sz="2900" b="1" dirty="0" smtClean="0">
              <a:ea typeface="Calibri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  <a:tabLst>
                <a:tab pos="678180" algn="l"/>
              </a:tabLst>
            </a:pPr>
            <a:endParaRPr lang="hu-HU" sz="2000" b="1" dirty="0">
              <a:ea typeface="Calibri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3300" b="1" dirty="0">
                <a:solidFill>
                  <a:srgbClr val="0066FF"/>
                </a:solidFill>
                <a:ea typeface="Calibri"/>
              </a:rPr>
              <a:t>Vidékfejlesztés - VP és HGP-BAN:</a:t>
            </a:r>
          </a:p>
          <a:p>
            <a:pPr marL="3556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2900" dirty="0">
                <a:ea typeface="Calibri"/>
              </a:rPr>
              <a:t>Vidéki térségekben és községekben falusi, </a:t>
            </a:r>
            <a:r>
              <a:rPr lang="hu-HU" sz="2900" dirty="0" err="1">
                <a:ea typeface="Calibri"/>
              </a:rPr>
              <a:t>agro</a:t>
            </a:r>
            <a:r>
              <a:rPr lang="hu-HU" sz="2900" dirty="0">
                <a:ea typeface="Calibri"/>
              </a:rPr>
              <a:t>, bor- és gasztronómiai, aktív-, </a:t>
            </a:r>
            <a:r>
              <a:rPr lang="hu-HU" sz="2900" dirty="0" smtClean="0">
                <a:ea typeface="Calibri"/>
              </a:rPr>
              <a:t>vízi- és</a:t>
            </a:r>
            <a:br>
              <a:rPr lang="hu-HU" sz="2900" dirty="0" smtClean="0">
                <a:ea typeface="Calibri"/>
              </a:rPr>
            </a:br>
            <a:r>
              <a:rPr lang="hu-HU" sz="2900" dirty="0" err="1" smtClean="0">
                <a:ea typeface="Calibri"/>
              </a:rPr>
              <a:t>öko-turisztikai</a:t>
            </a:r>
            <a:r>
              <a:rPr lang="hu-HU" sz="2900" dirty="0" smtClean="0">
                <a:ea typeface="Calibri"/>
              </a:rPr>
              <a:t>, valamint </a:t>
            </a:r>
            <a:r>
              <a:rPr lang="hu-HU" sz="2900" dirty="0">
                <a:ea typeface="Calibri"/>
              </a:rPr>
              <a:t>rekreációs fejlesztések </a:t>
            </a:r>
            <a:r>
              <a:rPr lang="hu-HU" sz="2900" dirty="0" smtClean="0">
                <a:ea typeface="Calibri"/>
              </a:rPr>
              <a:t>30/50 </a:t>
            </a:r>
            <a:r>
              <a:rPr lang="hu-HU" sz="2900" dirty="0">
                <a:ea typeface="Calibri"/>
              </a:rPr>
              <a:t>millió </a:t>
            </a:r>
            <a:r>
              <a:rPr lang="hu-HU" sz="2900" dirty="0" smtClean="0">
                <a:ea typeface="Calibri"/>
              </a:rPr>
              <a:t>forintig</a:t>
            </a:r>
            <a:endParaRPr lang="hu-HU" sz="2900" dirty="0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677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</p:spPr>
        <p:txBody>
          <a:bodyPr>
            <a:normAutofit fontScale="90000"/>
          </a:bodyPr>
          <a:lstStyle/>
          <a:p>
            <a:r>
              <a:rPr lang="hu-HU" sz="3200" b="1" dirty="0" smtClean="0">
                <a:solidFill>
                  <a:srgbClr val="0066FF"/>
                </a:solidFill>
              </a:rPr>
              <a:t>TOP </a:t>
            </a:r>
            <a:br>
              <a:rPr lang="hu-HU" sz="3200" b="1" dirty="0" smtClean="0">
                <a:solidFill>
                  <a:srgbClr val="0066FF"/>
                </a:solidFill>
              </a:rPr>
            </a:br>
            <a:r>
              <a:rPr lang="hu-HU" sz="3200" b="1" dirty="0" smtClean="0">
                <a:solidFill>
                  <a:srgbClr val="0066FF"/>
                </a:solidFill>
              </a:rPr>
              <a:t>a </a:t>
            </a:r>
            <a:r>
              <a:rPr lang="hu-HU" sz="3200" b="1" dirty="0">
                <a:solidFill>
                  <a:srgbClr val="0066FF"/>
                </a:solidFill>
              </a:rPr>
              <a:t>megyei területfejlesztési új </a:t>
            </a:r>
            <a:r>
              <a:rPr lang="hu-HU" sz="3200" b="1" dirty="0" smtClean="0">
                <a:solidFill>
                  <a:srgbClr val="0066FF"/>
                </a:solidFill>
              </a:rPr>
              <a:t>tárgyköre</a:t>
            </a:r>
            <a:endParaRPr lang="hu-HU" sz="3200" b="1" dirty="0">
              <a:solidFill>
                <a:srgbClr val="0066FF"/>
              </a:solidFill>
            </a:endParaRPr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31" y="1412776"/>
            <a:ext cx="8458869" cy="46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08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rgbClr val="0066FF"/>
                </a:solidFill>
              </a:rPr>
              <a:t>Terület- és településfejlesztési OP </a:t>
            </a:r>
            <a:br>
              <a:rPr lang="hu-HU" sz="3200" b="1" dirty="0">
                <a:solidFill>
                  <a:srgbClr val="0066FF"/>
                </a:solidFill>
              </a:rPr>
            </a:br>
            <a:r>
              <a:rPr lang="hu-HU" sz="3200" b="1" dirty="0">
                <a:solidFill>
                  <a:srgbClr val="0066FF"/>
                </a:solidFill>
              </a:rPr>
              <a:t>beavatkozási </a:t>
            </a:r>
            <a:r>
              <a:rPr lang="hu-HU" sz="3200" b="1" dirty="0" smtClean="0">
                <a:solidFill>
                  <a:srgbClr val="0066FF"/>
                </a:solidFill>
              </a:rPr>
              <a:t>célterületei</a:t>
            </a:r>
            <a:endParaRPr lang="hu-HU" sz="3200" b="1" dirty="0">
              <a:solidFill>
                <a:srgbClr val="0066FF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412776"/>
            <a:ext cx="8460432" cy="4752528"/>
          </a:xfrm>
        </p:spPr>
        <p:txBody>
          <a:bodyPr>
            <a:normAutofit fontScale="85000" lnSpcReduction="20000"/>
          </a:bodyPr>
          <a:lstStyle/>
          <a:p>
            <a:pPr marL="0" indent="0" eaLnBrk="0" hangingPunct="0">
              <a:buClr>
                <a:schemeClr val="tx1"/>
              </a:buClr>
              <a:buSzPct val="70000"/>
              <a:buNone/>
            </a:pPr>
            <a:r>
              <a:rPr lang="hu-HU" sz="1800" b="1" u="sng" dirty="0">
                <a:solidFill>
                  <a:srgbClr val="0066FF"/>
                </a:solidFill>
                <a:latin typeface="Calibri" pitchFamily="34" charset="0"/>
              </a:rPr>
              <a:t>A TOP a gazdasági fejlődéshez és növekedéshez kapcsolódó területi fejlesztési beavatkozásokat tartalmazza:</a:t>
            </a:r>
          </a:p>
          <a:p>
            <a:pPr marL="269875" indent="-184150" eaLnBrk="0" hangingPunct="0">
              <a:buClr>
                <a:schemeClr val="tx1"/>
              </a:buClr>
              <a:buSzPct val="70000"/>
              <a:buFont typeface="Wingdings" pitchFamily="2" charset="2"/>
              <a:buChar char="§"/>
            </a:pPr>
            <a:r>
              <a:rPr lang="hu-HU" sz="1800" dirty="0">
                <a:latin typeface="Calibri" pitchFamily="34" charset="0"/>
              </a:rPr>
              <a:t>megyei vagy helyi szinten optimálisan kezelhető fejlesztések</a:t>
            </a:r>
          </a:p>
          <a:p>
            <a:pPr marL="269875" indent="-184150" eaLnBrk="0" hangingPunct="0">
              <a:buClr>
                <a:schemeClr val="tx1"/>
              </a:buClr>
              <a:buSzPct val="70000"/>
              <a:buFont typeface="Wingdings" pitchFamily="2" charset="2"/>
              <a:buChar char="§"/>
            </a:pPr>
            <a:r>
              <a:rPr lang="hu-HU" sz="1800" dirty="0">
                <a:latin typeface="Calibri" pitchFamily="34" charset="0"/>
              </a:rPr>
              <a:t>sajátos térségi és helyi társadalmi igényekre reagáló fejlesztések</a:t>
            </a:r>
          </a:p>
          <a:p>
            <a:pPr marL="269875" indent="-184150" eaLnBrk="0" hangingPunct="0">
              <a:buClr>
                <a:schemeClr val="tx1"/>
              </a:buClr>
              <a:buSzPct val="70000"/>
              <a:buFont typeface="Wingdings" pitchFamily="2" charset="2"/>
              <a:buChar char="§"/>
            </a:pPr>
            <a:r>
              <a:rPr lang="hu-HU" sz="1800" dirty="0">
                <a:latin typeface="Calibri" pitchFamily="34" charset="0"/>
              </a:rPr>
              <a:t>a települési és megyei önkormányzat feladatokhoz és vagyonhoz kapcsolódó </a:t>
            </a:r>
            <a:r>
              <a:rPr lang="hu-HU" sz="1800" dirty="0" smtClean="0">
                <a:latin typeface="Calibri" pitchFamily="34" charset="0"/>
              </a:rPr>
              <a:t>fejlesztések</a:t>
            </a:r>
          </a:p>
          <a:p>
            <a:pPr marL="0" indent="0" algn="just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hu-HU" sz="2000" i="1" u="sng" dirty="0"/>
              <a:t>Megyék, </a:t>
            </a:r>
            <a:r>
              <a:rPr lang="hu-HU" sz="2000" i="1" u="sng" dirty="0" err="1"/>
              <a:t>MJV-k</a:t>
            </a:r>
            <a:r>
              <a:rPr lang="hu-HU" sz="2000" i="1" u="sng" dirty="0"/>
              <a:t>, várostérségek </a:t>
            </a:r>
            <a:r>
              <a:rPr lang="hu-HU" sz="2000" i="1" u="sng" dirty="0">
                <a:solidFill>
                  <a:srgbClr val="0066FF"/>
                </a:solidFill>
              </a:rPr>
              <a:t>bevonása a területi </a:t>
            </a:r>
            <a:r>
              <a:rPr lang="hu-HU" sz="2000" b="1" i="1" u="sng" dirty="0">
                <a:solidFill>
                  <a:srgbClr val="0066FF"/>
                </a:solidFill>
              </a:rPr>
              <a:t>programozásba</a:t>
            </a:r>
            <a:r>
              <a:rPr lang="hu-HU" sz="2000" i="1" u="sng" dirty="0">
                <a:solidFill>
                  <a:srgbClr val="0066FF"/>
                </a:solidFill>
              </a:rPr>
              <a:t>, </a:t>
            </a:r>
            <a:r>
              <a:rPr lang="hu-HU" sz="2000" b="1" i="1" u="sng" dirty="0">
                <a:solidFill>
                  <a:srgbClr val="0066FF"/>
                </a:solidFill>
              </a:rPr>
              <a:t>végrehajtásba</a:t>
            </a:r>
          </a:p>
          <a:p>
            <a:pPr algn="just">
              <a:spcBef>
                <a:spcPts val="600"/>
              </a:spcBef>
              <a:defRPr/>
            </a:pPr>
            <a:r>
              <a:rPr lang="hu-HU" sz="1800" b="1" dirty="0"/>
              <a:t>A megyei és MJV programoknak hozzá kell járulnia az EU2020 stratégia és </a:t>
            </a:r>
            <a:br>
              <a:rPr lang="hu-HU" sz="1800" b="1" dirty="0"/>
            </a:br>
            <a:r>
              <a:rPr lang="hu-HU" sz="1800" b="1" dirty="0"/>
              <a:t>a Partnerségi Megállapodás célkitűzéseinek teljesítéséhez. </a:t>
            </a:r>
          </a:p>
          <a:p>
            <a:pPr marL="0" indent="0" algn="just"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hu-HU" sz="2000" b="1" i="1" u="sng" dirty="0">
                <a:solidFill>
                  <a:srgbClr val="0066FF"/>
                </a:solidFill>
              </a:rPr>
              <a:t>Lehetséges területfejlesztési területek:</a:t>
            </a:r>
          </a:p>
          <a:p>
            <a:pPr>
              <a:spcBef>
                <a:spcPts val="600"/>
              </a:spcBef>
              <a:defRPr/>
            </a:pPr>
            <a:r>
              <a:rPr lang="hu-HU" sz="1800" dirty="0"/>
              <a:t>Megyei szintű gazdaságfejlesztés a térség-specifikus kitörési pontok mentén</a:t>
            </a:r>
          </a:p>
          <a:p>
            <a:pPr>
              <a:spcBef>
                <a:spcPts val="600"/>
              </a:spcBef>
              <a:defRPr/>
            </a:pPr>
            <a:r>
              <a:rPr lang="hu-HU" sz="1800" dirty="0"/>
              <a:t>Gazdasági fejlődést, foglalkoztatási növekedést megalapozó megyei és települési </a:t>
            </a:r>
            <a:r>
              <a:rPr lang="hu-HU" sz="1800" dirty="0" err="1"/>
              <a:t>infra</a:t>
            </a:r>
            <a:r>
              <a:rPr lang="hu-HU" sz="1800" dirty="0"/>
              <a:t> fejlesztések</a:t>
            </a:r>
          </a:p>
          <a:p>
            <a:pPr>
              <a:spcBef>
                <a:spcPts val="600"/>
              </a:spcBef>
              <a:defRPr/>
            </a:pPr>
            <a:r>
              <a:rPr lang="hu-HU" sz="1800" dirty="0"/>
              <a:t>Helyi gazdaságfejlesztés, térségi innováció és gazdaságfejlesztési kapacitásépítés</a:t>
            </a:r>
          </a:p>
          <a:p>
            <a:pPr>
              <a:spcBef>
                <a:spcPts val="600"/>
              </a:spcBef>
              <a:defRPr/>
            </a:pPr>
            <a:r>
              <a:rPr lang="hu-HU" sz="1800" dirty="0"/>
              <a:t>Munkaerő-piaci és társadalmi befogadáshoz kapcsolódó ERFA és ESZA fejlesztések</a:t>
            </a:r>
          </a:p>
          <a:p>
            <a:pPr marL="0" indent="0"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hu-HU" sz="2000" b="1" i="1" u="sng" dirty="0">
                <a:solidFill>
                  <a:srgbClr val="0066FF"/>
                </a:solidFill>
              </a:rPr>
              <a:t>Indikatív források területi szintenként:</a:t>
            </a:r>
            <a:endParaRPr lang="hu-HU" sz="2000" b="1" dirty="0">
              <a:solidFill>
                <a:srgbClr val="0066FF"/>
              </a:solidFill>
            </a:endParaRPr>
          </a:p>
          <a:p>
            <a:pPr>
              <a:spcBef>
                <a:spcPts val="600"/>
              </a:spcBef>
              <a:defRPr/>
            </a:pPr>
            <a:r>
              <a:rPr lang="hu-HU" sz="1800" b="1" dirty="0"/>
              <a:t>Megyei programonként </a:t>
            </a:r>
            <a:r>
              <a:rPr lang="hu-HU" sz="1800" dirty="0"/>
              <a:t>kb. 20-25 Mrd Ft előre tervezhető ERFA + ESZA forrás!</a:t>
            </a:r>
          </a:p>
          <a:p>
            <a:pPr>
              <a:spcBef>
                <a:spcPts val="600"/>
              </a:spcBef>
              <a:defRPr/>
            </a:pPr>
            <a:r>
              <a:rPr lang="hu-HU" sz="1800" b="1" dirty="0"/>
              <a:t>Megyei jogú városonként </a:t>
            </a:r>
            <a:r>
              <a:rPr lang="hu-HU" sz="1800" dirty="0" err="1"/>
              <a:t>ca</a:t>
            </a:r>
            <a:r>
              <a:rPr lang="hu-HU" sz="1800" dirty="0"/>
              <a:t>. 8-10 Mrd Ft! Plusz GINOP V. prioritás!</a:t>
            </a:r>
          </a:p>
          <a:p>
            <a:pPr>
              <a:spcBef>
                <a:spcPts val="600"/>
              </a:spcBef>
              <a:defRPr/>
            </a:pPr>
            <a:r>
              <a:rPr lang="hu-HU" sz="1800" b="1" dirty="0"/>
              <a:t>Közép- és kisváros térségenként </a:t>
            </a:r>
            <a:r>
              <a:rPr lang="hu-HU" sz="1800" dirty="0"/>
              <a:t>közvetlenül </a:t>
            </a:r>
            <a:r>
              <a:rPr lang="hu-HU" sz="1800" dirty="0" err="1"/>
              <a:t>ca</a:t>
            </a:r>
            <a:r>
              <a:rPr lang="hu-HU" sz="1800" dirty="0"/>
              <a:t>. 0,6-1,0 Mrd Ft! </a:t>
            </a:r>
            <a:br>
              <a:rPr lang="hu-HU" sz="1800" dirty="0"/>
            </a:br>
            <a:r>
              <a:rPr lang="hu-HU" sz="1800" dirty="0"/>
              <a:t>Plusz CLLD (VP + TOP) – 0,7-1,4 Mrd Ft!</a:t>
            </a:r>
          </a:p>
          <a:p>
            <a:pPr marL="85725" indent="0" eaLnBrk="0" hangingPunct="0">
              <a:buClr>
                <a:schemeClr val="tx1"/>
              </a:buClr>
              <a:buSzPct val="70000"/>
              <a:buNone/>
            </a:pPr>
            <a:endParaRPr lang="hu-HU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37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660232" cy="1143000"/>
          </a:xfrm>
        </p:spPr>
        <p:txBody>
          <a:bodyPr>
            <a:noAutofit/>
          </a:bodyPr>
          <a:lstStyle/>
          <a:p>
            <a:r>
              <a:rPr lang="hu-HU" sz="2400" b="1" dirty="0">
                <a:solidFill>
                  <a:srgbClr val="0066FF"/>
                </a:solidFill>
              </a:rPr>
              <a:t>A 2014-2020-as Terület- és településfejlesztés OP (TOP) </a:t>
            </a:r>
            <a:r>
              <a:rPr lang="hu-HU" sz="2400" b="1" dirty="0" smtClean="0">
                <a:solidFill>
                  <a:srgbClr val="0066FF"/>
                </a:solidFill>
              </a:rPr>
              <a:t>– Indikatív </a:t>
            </a:r>
            <a:r>
              <a:rPr lang="hu-HU" sz="2400" b="1" dirty="0" smtClean="0">
                <a:solidFill>
                  <a:srgbClr val="0066FF"/>
                </a:solidFill>
              </a:rPr>
              <a:t>prioritásstruktúra – TOP 1,2, 7</a:t>
            </a:r>
            <a:endParaRPr lang="hu-HU" sz="2400" b="1" dirty="0">
              <a:solidFill>
                <a:srgbClr val="0066FF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14" y="1412875"/>
            <a:ext cx="844338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46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solidFill>
                  <a:srgbClr val="0066FF"/>
                </a:solidFill>
              </a:rPr>
              <a:t>Nemzetgazdasági Tervezési Hivatal szerepvállalása a turizmusban</a:t>
            </a:r>
            <a:endParaRPr lang="hu-HU" sz="3200" b="1" dirty="0">
              <a:solidFill>
                <a:srgbClr val="0066FF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412776"/>
            <a:ext cx="8208912" cy="475252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hu-HU" sz="2000" b="1" i="1" dirty="0" smtClean="0">
                <a:solidFill>
                  <a:srgbClr val="0066FF"/>
                </a:solidFill>
              </a:rPr>
              <a:t>Kiemelt szerep a </a:t>
            </a:r>
            <a:r>
              <a:rPr lang="hu-HU" sz="2000" b="1" i="1" dirty="0">
                <a:solidFill>
                  <a:srgbClr val="0066FF"/>
                </a:solidFill>
              </a:rPr>
              <a:t>hazai turizmus fejlesztésében, jövőbeli fejlesztési irányainak </a:t>
            </a:r>
            <a:r>
              <a:rPr lang="hu-HU" sz="2000" b="1" i="1" dirty="0" smtClean="0">
                <a:solidFill>
                  <a:srgbClr val="0066FF"/>
                </a:solidFill>
              </a:rPr>
              <a:t>kijelölésében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hu-HU" sz="1500" dirty="0" smtClean="0"/>
              <a:t>OP </a:t>
            </a:r>
            <a:r>
              <a:rPr lang="hu-HU" sz="1500" dirty="0"/>
              <a:t>tervezésen belül a turisztikai horizontális felelősség </a:t>
            </a:r>
            <a:endParaRPr lang="hu-HU" sz="1500" dirty="0" smtClean="0"/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hu-HU" sz="1500" dirty="0" smtClean="0"/>
              <a:t>turisztikai </a:t>
            </a:r>
            <a:r>
              <a:rPr lang="hu-HU" sz="1500" dirty="0"/>
              <a:t>információszolgáltatási, szakértői, háttérelemzési és értékelési munkák </a:t>
            </a:r>
            <a:r>
              <a:rPr lang="hu-HU" sz="1500" dirty="0" smtClean="0"/>
              <a:t>elvégzése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hu-HU" sz="1500" dirty="0" smtClean="0"/>
              <a:t>turisztikai</a:t>
            </a:r>
            <a:r>
              <a:rPr lang="hu-HU" sz="1500" dirty="0"/>
              <a:t>, rekreációs- és szabadidő-gazdasági, illetve alkonygazdasággal kapcsolatos országos szintű stratégiai tervezési dokumentumok elkésztésében </a:t>
            </a:r>
            <a:r>
              <a:rPr lang="hu-HU" sz="1500" dirty="0" smtClean="0"/>
              <a:t>közreműködés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hu-HU" sz="1500" dirty="0"/>
              <a:t>turizmus szektor tervezési, kutatás-fejlesztési, innovációs és </a:t>
            </a:r>
            <a:r>
              <a:rPr lang="hu-HU" sz="1500" dirty="0" smtClean="0"/>
              <a:t>monitoring rendszerének előkészítésében</a:t>
            </a:r>
            <a:r>
              <a:rPr lang="hu-HU" sz="1500" dirty="0"/>
              <a:t>, kialakításában, szakmai felügyeletében és minőségbiztosításában való </a:t>
            </a:r>
            <a:r>
              <a:rPr lang="hu-HU" sz="1500" dirty="0" smtClean="0"/>
              <a:t>részvétel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hu-HU" sz="1500" dirty="0"/>
              <a:t>folyamatos </a:t>
            </a:r>
            <a:r>
              <a:rPr lang="hu-HU" sz="1500" dirty="0" smtClean="0"/>
              <a:t>kapcsolattartás a turisztikai szereplőkkel </a:t>
            </a:r>
            <a:r>
              <a:rPr lang="hu-HU" sz="1500" dirty="0"/>
              <a:t>és az aktuális szakmai eredmények, jó </a:t>
            </a:r>
            <a:r>
              <a:rPr lang="hu-HU" sz="1500" dirty="0" smtClean="0"/>
              <a:t>gyakorlatok </a:t>
            </a:r>
            <a:r>
              <a:rPr lang="hu-HU" sz="1500" dirty="0" err="1" smtClean="0"/>
              <a:t>disszeminációja</a:t>
            </a:r>
            <a:endParaRPr lang="hu-HU" sz="1600" dirty="0" smtClean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hu-HU" sz="2000" dirty="0" smtClean="0">
                <a:solidFill>
                  <a:srgbClr val="0066FF"/>
                </a:solidFill>
              </a:rPr>
              <a:t>NTH </a:t>
            </a:r>
            <a:r>
              <a:rPr lang="hu-HU" sz="2000" b="1" i="1" dirty="0">
                <a:solidFill>
                  <a:srgbClr val="0066FF"/>
                </a:solidFill>
              </a:rPr>
              <a:t>Megújuló és Gyógyító Magyarország Fejlesztési és Monitoring </a:t>
            </a:r>
            <a:r>
              <a:rPr lang="hu-HU" sz="2000" b="1" i="1" dirty="0" smtClean="0">
                <a:solidFill>
                  <a:srgbClr val="0066FF"/>
                </a:solidFill>
              </a:rPr>
              <a:t>Osztály kiadványai </a:t>
            </a:r>
            <a:r>
              <a:rPr lang="hu-HU" sz="2000" i="1" dirty="0" smtClean="0"/>
              <a:t>(NTH „saját termék”)</a:t>
            </a:r>
          </a:p>
          <a:p>
            <a:pPr lvl="1">
              <a:lnSpc>
                <a:spcPct val="110000"/>
              </a:lnSpc>
            </a:pPr>
            <a:r>
              <a:rPr lang="hu-HU" sz="1600" b="1" dirty="0" smtClean="0"/>
              <a:t>NTH </a:t>
            </a:r>
            <a:r>
              <a:rPr lang="hu-HU" sz="1600" b="1" dirty="0"/>
              <a:t>Tudásmegosztás</a:t>
            </a:r>
            <a:r>
              <a:rPr lang="hu-HU" sz="1600" dirty="0"/>
              <a:t> </a:t>
            </a:r>
            <a:r>
              <a:rPr lang="hu-HU" sz="1600" b="1" dirty="0"/>
              <a:t>– </a:t>
            </a:r>
            <a:r>
              <a:rPr lang="hu-HU" sz="1600" b="1" dirty="0" smtClean="0"/>
              <a:t>Turizmus</a:t>
            </a:r>
            <a:r>
              <a:rPr lang="hu-HU" sz="1600" dirty="0" smtClean="0"/>
              <a:t> K+F+I és szakmai online folyóirat (megjelenés előtt!)</a:t>
            </a:r>
          </a:p>
          <a:p>
            <a:pPr lvl="1">
              <a:lnSpc>
                <a:spcPct val="110000"/>
              </a:lnSpc>
            </a:pPr>
            <a:r>
              <a:rPr lang="hu-HU" sz="1600" b="1" dirty="0"/>
              <a:t>NTH </a:t>
            </a:r>
            <a:r>
              <a:rPr lang="hu-HU" sz="1600" b="1" dirty="0" smtClean="0"/>
              <a:t>szakmai sajtófigyelő </a:t>
            </a:r>
            <a:r>
              <a:rPr lang="hu-HU" sz="1600" dirty="0" smtClean="0"/>
              <a:t>– Turizmus és szabadidő gazdaság (havi rendszerességgel</a:t>
            </a:r>
            <a:r>
              <a:rPr lang="hu-HU" sz="1600" dirty="0" smtClean="0"/>
              <a:t>)</a:t>
            </a:r>
            <a:endParaRPr lang="hu-HU" sz="1600" dirty="0" smtClean="0"/>
          </a:p>
          <a:p>
            <a:pPr marL="457200" lvl="1" indent="0">
              <a:lnSpc>
                <a:spcPct val="110000"/>
              </a:lnSpc>
              <a:buNone/>
            </a:pPr>
            <a:r>
              <a:rPr lang="hu-HU" sz="1600" dirty="0" smtClean="0"/>
              <a:t>Szakmai anyagok elérhetősége: NTH honlap </a:t>
            </a:r>
            <a:r>
              <a:rPr lang="hu-HU" sz="1600" dirty="0" err="1" smtClean="0">
                <a:hlinkClick r:id="rId3"/>
              </a:rPr>
              <a:t>www.nth.gov.hu</a:t>
            </a:r>
            <a:r>
              <a:rPr lang="hu-HU" sz="1600" dirty="0"/>
              <a:t> </a:t>
            </a:r>
            <a:endParaRPr lang="hu-HU" sz="1600" dirty="0" smtClean="0"/>
          </a:p>
        </p:txBody>
      </p:sp>
    </p:spTree>
    <p:extLst>
      <p:ext uri="{BB962C8B-B14F-4D97-AF65-F5344CB8AC3E}">
        <p14:creationId xmlns:p14="http://schemas.microsoft.com/office/powerpoint/2010/main" val="213329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2" y="18478"/>
            <a:ext cx="4831939" cy="6839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242" y="0"/>
            <a:ext cx="486775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15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</p:spPr>
        <p:txBody>
          <a:bodyPr>
            <a:normAutofit/>
          </a:bodyPr>
          <a:lstStyle/>
          <a:p>
            <a:r>
              <a:rPr lang="hu-HU" sz="2800" b="1" dirty="0">
                <a:solidFill>
                  <a:srgbClr val="0066FF"/>
                </a:solidFill>
              </a:rPr>
              <a:t>Az OP tervezés következő mérföldkövei és kapcsolódó feladatai (indikatív)</a:t>
            </a: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7560840" cy="432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29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660232" cy="1143000"/>
          </a:xfrm>
        </p:spPr>
        <p:txBody>
          <a:bodyPr>
            <a:normAutofit fontScale="90000"/>
          </a:bodyPr>
          <a:lstStyle/>
          <a:p>
            <a:r>
              <a:rPr lang="hu-HU" sz="3600" b="1" dirty="0">
                <a:solidFill>
                  <a:srgbClr val="0066FF"/>
                </a:solidFill>
              </a:rPr>
              <a:t>Megérett az idő! </a:t>
            </a:r>
            <a:r>
              <a:rPr lang="hu-HU" sz="2800" b="1" dirty="0" smtClean="0">
                <a:solidFill>
                  <a:srgbClr val="0066FF"/>
                </a:solidFill>
              </a:rPr>
              <a:t/>
            </a:r>
            <a:br>
              <a:rPr lang="hu-HU" sz="2800" b="1" dirty="0" smtClean="0">
                <a:solidFill>
                  <a:srgbClr val="0066FF"/>
                </a:solidFill>
              </a:rPr>
            </a:br>
            <a:r>
              <a:rPr lang="hu-HU" sz="2300" b="1" dirty="0" smtClean="0">
                <a:solidFill>
                  <a:srgbClr val="0066FF"/>
                </a:solidFill>
              </a:rPr>
              <a:t>2010 </a:t>
            </a:r>
            <a:r>
              <a:rPr lang="hu-HU" sz="2300" b="1" dirty="0">
                <a:solidFill>
                  <a:srgbClr val="0066FF"/>
                </a:solidFill>
              </a:rPr>
              <a:t>óta zajló felkészülés </a:t>
            </a:r>
            <a:r>
              <a:rPr lang="hu-HU" sz="2300" b="1" dirty="0" smtClean="0">
                <a:solidFill>
                  <a:srgbClr val="0066FF"/>
                </a:solidFill>
              </a:rPr>
              <a:t>– újabb </a:t>
            </a:r>
            <a:r>
              <a:rPr lang="hu-HU" sz="2300" b="1" dirty="0">
                <a:solidFill>
                  <a:srgbClr val="0066FF"/>
                </a:solidFill>
              </a:rPr>
              <a:t>7 éves magyar lehetőség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412776"/>
            <a:ext cx="8460432" cy="475252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hu-HU" sz="1800" b="1" u="sng" dirty="0">
                <a:solidFill>
                  <a:srgbClr val="0066FF"/>
                </a:solidFill>
                <a:latin typeface="Calibri" pitchFamily="34" charset="0"/>
                <a:cs typeface="Arial" charset="0"/>
              </a:rPr>
              <a:t>2011 - Európa:</a:t>
            </a:r>
          </a:p>
          <a:p>
            <a:pPr marL="541338" lvl="1">
              <a:lnSpc>
                <a:spcPct val="80000"/>
              </a:lnSpc>
              <a:buFont typeface="Arial" pitchFamily="34" charset="0"/>
              <a:buChar char="•"/>
            </a:pPr>
            <a:r>
              <a:rPr lang="hu-HU" sz="1800" dirty="0">
                <a:latin typeface="Calibri" pitchFamily="34" charset="0"/>
                <a:cs typeface="Arial" charset="0"/>
              </a:rPr>
              <a:t>Az EU új Területi Agendája (TA2020) (Magyar Elnökség elfogadva)</a:t>
            </a:r>
          </a:p>
          <a:p>
            <a:pPr marL="541338" lvl="1">
              <a:lnSpc>
                <a:spcPct val="80000"/>
              </a:lnSpc>
              <a:buFont typeface="Arial" pitchFamily="34" charset="0"/>
              <a:buChar char="•"/>
            </a:pPr>
            <a:r>
              <a:rPr lang="hu-HU" sz="1800" dirty="0">
                <a:latin typeface="Calibri" pitchFamily="34" charset="0"/>
                <a:cs typeface="Arial" charset="0"/>
              </a:rPr>
              <a:t>2014-2020-as Kohéziós politikai reform – október az első rendelettervezetek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hu-HU" sz="1800" b="1" u="sng" dirty="0">
                <a:solidFill>
                  <a:srgbClr val="0066FF"/>
                </a:solidFill>
                <a:latin typeface="Calibri" pitchFamily="34" charset="0"/>
                <a:cs typeface="Arial" charset="0"/>
              </a:rPr>
              <a:t>2011 - Magyarország:</a:t>
            </a:r>
          </a:p>
          <a:p>
            <a:pPr marL="541338" lvl="1">
              <a:lnSpc>
                <a:spcPct val="90000"/>
              </a:lnSpc>
              <a:buFont typeface="Arial" pitchFamily="34" charset="0"/>
              <a:buChar char="•"/>
            </a:pPr>
            <a:r>
              <a:rPr lang="hu-HU" sz="1800" dirty="0">
                <a:latin typeface="Calibri" pitchFamily="34" charset="0"/>
                <a:cs typeface="Arial" charset="0"/>
              </a:rPr>
              <a:t>Új Széchenyi Terv (ÚSZT) - fókuszban a KKV fejlesztéssel</a:t>
            </a:r>
          </a:p>
          <a:p>
            <a:pPr marL="541338" lvl="1">
              <a:lnSpc>
                <a:spcPct val="90000"/>
              </a:lnSpc>
              <a:buFont typeface="Arial" pitchFamily="34" charset="0"/>
              <a:buChar char="•"/>
            </a:pPr>
            <a:r>
              <a:rPr lang="hu-HU" sz="1800" dirty="0">
                <a:latin typeface="Calibri" pitchFamily="34" charset="0"/>
                <a:cs typeface="Arial" charset="0"/>
              </a:rPr>
              <a:t>Erdélyi magyarság gazdaságfejlesztési terve a Mikó Imre Terv (HMIT)</a:t>
            </a:r>
          </a:p>
          <a:p>
            <a:pPr marL="541338" lvl="1">
              <a:lnSpc>
                <a:spcPct val="90000"/>
              </a:lnSpc>
              <a:buFont typeface="Arial" pitchFamily="34" charset="0"/>
              <a:buChar char="•"/>
            </a:pPr>
            <a:r>
              <a:rPr lang="hu-HU" sz="1800" dirty="0">
                <a:latin typeface="Calibri" pitchFamily="34" charset="0"/>
                <a:cs typeface="Arial" charset="0"/>
              </a:rPr>
              <a:t>Nemzeti Energia Stratégia (NES), Nemzetpolitikai Stratégia, Diaszpóra Stratégia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hu-HU" sz="1800" b="1" u="sng" dirty="0">
                <a:solidFill>
                  <a:srgbClr val="0066FF"/>
                </a:solidFill>
                <a:latin typeface="Calibri" pitchFamily="34" charset="0"/>
                <a:cs typeface="Arial" charset="0"/>
              </a:rPr>
              <a:t>2012 - Magyarország:</a:t>
            </a:r>
            <a:r>
              <a:rPr lang="hu-HU" sz="1800" dirty="0">
                <a:latin typeface="Calibri" pitchFamily="34" charset="0"/>
              </a:rPr>
              <a:t> Nemzeti, ágazati, területi stratégiai dokumentumok megújítása</a:t>
            </a:r>
            <a:endParaRPr lang="hu-HU" sz="1800" b="1" u="sng" dirty="0">
              <a:solidFill>
                <a:srgbClr val="0066FF"/>
              </a:solidFill>
              <a:latin typeface="Calibri" pitchFamily="34" charset="0"/>
              <a:cs typeface="Arial" charset="0"/>
            </a:endParaRPr>
          </a:p>
          <a:p>
            <a:pPr marL="541338" lvl="1">
              <a:lnSpc>
                <a:spcPct val="90000"/>
              </a:lnSpc>
              <a:buFont typeface="Arial" pitchFamily="34" charset="0"/>
              <a:buChar char="•"/>
            </a:pPr>
            <a:r>
              <a:rPr lang="hu-HU" sz="1800" dirty="0">
                <a:latin typeface="Calibri" pitchFamily="34" charset="0"/>
                <a:cs typeface="Arial" charset="0"/>
              </a:rPr>
              <a:t>Nemzeti Vidékstratégia (NVS), </a:t>
            </a:r>
          </a:p>
          <a:p>
            <a:pPr marL="541338" lvl="1">
              <a:lnSpc>
                <a:spcPct val="90000"/>
              </a:lnSpc>
              <a:buFont typeface="Arial" pitchFamily="34" charset="0"/>
              <a:buChar char="•"/>
            </a:pPr>
            <a:r>
              <a:rPr lang="hu-HU" sz="1800" dirty="0">
                <a:latin typeface="Calibri" pitchFamily="34" charset="0"/>
                <a:cs typeface="Arial" charset="0"/>
              </a:rPr>
              <a:t>Magyar KFI Stratégia, Wekerle Terv, Külgazdasági Stratégia</a:t>
            </a:r>
          </a:p>
          <a:p>
            <a:pPr marL="541338" lvl="1">
              <a:lnSpc>
                <a:spcPct val="90000"/>
              </a:lnSpc>
              <a:buFont typeface="Arial" pitchFamily="34" charset="0"/>
              <a:buChar char="•"/>
            </a:pPr>
            <a:r>
              <a:rPr lang="hu-HU" sz="1800" dirty="0">
                <a:latin typeface="Calibri" pitchFamily="34" charset="0"/>
                <a:cs typeface="Arial" charset="0"/>
              </a:rPr>
              <a:t>Új Széll Kálmán Terv és az Új Nemzeti Reformprogram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hu-HU" sz="1800" b="1" u="sng" dirty="0">
                <a:solidFill>
                  <a:srgbClr val="0066FF"/>
                </a:solidFill>
                <a:latin typeface="Calibri" pitchFamily="34" charset="0"/>
                <a:cs typeface="Arial" charset="0"/>
              </a:rPr>
              <a:t>2013 - Magyarország:</a:t>
            </a:r>
            <a:r>
              <a:rPr lang="hu-HU" sz="1800" dirty="0">
                <a:latin typeface="Calibri" pitchFamily="34" charset="0"/>
              </a:rPr>
              <a:t> Nemzeti, ágazati, területi programozás</a:t>
            </a:r>
          </a:p>
          <a:p>
            <a:pPr marL="541338" lvl="1">
              <a:lnSpc>
                <a:spcPct val="90000"/>
              </a:lnSpc>
              <a:buFont typeface="Arial" pitchFamily="34" charset="0"/>
              <a:buChar char="•"/>
            </a:pPr>
            <a:r>
              <a:rPr lang="hu-HU" sz="1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2012 júliusban megindult a 2014-2020-as fejlesztési időszak tervezési és felkészülési folyamata! 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ü"/>
            </a:pPr>
            <a:r>
              <a:rPr lang="hu-HU" sz="1800" dirty="0">
                <a:latin typeface="Calibri" pitchFamily="34" charset="0"/>
                <a:cs typeface="Arial" charset="0"/>
              </a:rPr>
              <a:t>OTK felülvizsgálata –</a:t>
            </a:r>
            <a:r>
              <a:rPr lang="hu-HU" sz="1800" dirty="0">
                <a:solidFill>
                  <a:srgbClr val="0066FF"/>
                </a:solidFill>
                <a:latin typeface="Calibri" pitchFamily="34" charset="0"/>
                <a:cs typeface="Arial" charset="0"/>
              </a:rPr>
              <a:t> </a:t>
            </a:r>
            <a:r>
              <a:rPr lang="hu-HU" sz="18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„NEMZETI</a:t>
            </a:r>
            <a:r>
              <a:rPr lang="hu-HU" sz="18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FEJLESZTÉS 2020/2030”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ü"/>
            </a:pPr>
            <a:r>
              <a:rPr lang="hu-HU" sz="1800" b="1" dirty="0">
                <a:latin typeface="Calibri" pitchFamily="34" charset="0"/>
                <a:cs typeface="Arial" charset="0"/>
              </a:rPr>
              <a:t>Megyei Területfejlesztési Koncepciók</a:t>
            </a:r>
            <a:r>
              <a:rPr lang="hu-HU" sz="1800" dirty="0">
                <a:latin typeface="Calibri" pitchFamily="34" charset="0"/>
                <a:cs typeface="Arial" charset="0"/>
              </a:rPr>
              <a:t> tervezése</a:t>
            </a:r>
            <a:endParaRPr lang="hu-HU" sz="1800" b="1" u="sng" dirty="0">
              <a:latin typeface="Calibri" pitchFamily="34" charset="0"/>
            </a:endParaRPr>
          </a:p>
          <a:p>
            <a:pPr marL="541338" lvl="1">
              <a:lnSpc>
                <a:spcPct val="90000"/>
              </a:lnSpc>
              <a:buFont typeface="Arial" pitchFamily="34" charset="0"/>
              <a:buChar char="•"/>
            </a:pPr>
            <a:r>
              <a:rPr lang="hu-HU" sz="18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2013-ban – </a:t>
            </a:r>
            <a:r>
              <a:rPr lang="hu-HU" sz="1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A 2014-2020-as magyar fejlesztési felkészülés </a:t>
            </a:r>
          </a:p>
          <a:p>
            <a:pPr lvl="2">
              <a:lnSpc>
                <a:spcPct val="80000"/>
              </a:lnSpc>
            </a:pPr>
            <a:r>
              <a:rPr lang="hu-HU" sz="18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Partnerségi Megállapodás és OP-k új generációjának tervezése</a:t>
            </a:r>
          </a:p>
          <a:p>
            <a:pPr lvl="2">
              <a:lnSpc>
                <a:spcPct val="80000"/>
              </a:lnSpc>
            </a:pPr>
            <a:r>
              <a:rPr lang="hu-HU" sz="18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Egyeztetések a Bizottsággal (Partnerségi Megállapodás, OP-k) </a:t>
            </a:r>
          </a:p>
        </p:txBody>
      </p:sp>
    </p:spTree>
    <p:extLst>
      <p:ext uri="{BB962C8B-B14F-4D97-AF65-F5344CB8AC3E}">
        <p14:creationId xmlns:p14="http://schemas.microsoft.com/office/powerpoint/2010/main" val="161766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iagram 3" descr="image0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760" y="4077072"/>
            <a:ext cx="5028803" cy="154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2564904"/>
            <a:ext cx="7772400" cy="36004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hu-HU" sz="2000" b="0" cap="none" dirty="0" smtClean="0">
                <a:solidFill>
                  <a:srgbClr val="0066FF"/>
                </a:solidFill>
                <a:ea typeface="+mn-ea"/>
                <a:cs typeface="+mn-cs"/>
              </a:rPr>
              <a:t>Horkay Nándor</a:t>
            </a:r>
            <a:br>
              <a:rPr lang="hu-HU" sz="2000" b="0" cap="none" dirty="0" smtClean="0">
                <a:solidFill>
                  <a:srgbClr val="0066FF"/>
                </a:solidFill>
                <a:ea typeface="+mn-ea"/>
                <a:cs typeface="+mn-cs"/>
              </a:rPr>
            </a:br>
            <a:r>
              <a:rPr lang="hu-HU" sz="2000" b="0" cap="none" dirty="0" smtClean="0">
                <a:solidFill>
                  <a:srgbClr val="0066FF"/>
                </a:solidFill>
                <a:ea typeface="+mn-ea"/>
                <a:cs typeface="+mn-cs"/>
              </a:rPr>
              <a:t>elnök</a:t>
            </a:r>
            <a:r>
              <a:rPr lang="hu-HU" sz="1800" kern="0" cap="none" dirty="0" smtClean="0">
                <a:solidFill>
                  <a:srgbClr val="0066FF"/>
                </a:solidFill>
                <a:latin typeface="Arial"/>
                <a:ea typeface="+mn-ea"/>
                <a:cs typeface="+mn-cs"/>
              </a:rPr>
              <a:t/>
            </a:r>
            <a:br>
              <a:rPr lang="hu-HU" sz="1800" kern="0" cap="none" dirty="0" smtClean="0">
                <a:solidFill>
                  <a:srgbClr val="0066FF"/>
                </a:solidFill>
                <a:latin typeface="Arial"/>
                <a:ea typeface="+mn-ea"/>
                <a:cs typeface="+mn-cs"/>
              </a:rPr>
            </a:br>
            <a:r>
              <a:rPr lang="hu-HU" sz="2000" i="1" cap="none" dirty="0" smtClean="0">
                <a:solidFill>
                  <a:srgbClr val="0066FF"/>
                </a:solidFill>
                <a:ea typeface="+mn-ea"/>
                <a:cs typeface="+mn-cs"/>
              </a:rPr>
              <a:t>Nemzetgazdasági Tervezési Hivatal</a:t>
            </a:r>
            <a:br>
              <a:rPr lang="hu-HU" sz="2000" i="1" cap="none" dirty="0" smtClean="0">
                <a:solidFill>
                  <a:srgbClr val="0066FF"/>
                </a:solidFill>
                <a:ea typeface="+mn-ea"/>
                <a:cs typeface="+mn-cs"/>
              </a:rPr>
            </a:br>
            <a:r>
              <a:rPr lang="hu-HU" sz="2000" b="0" i="1" cap="none" dirty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A magyar gazdaság, társadalom és területfejlesztés szolgálatában </a:t>
            </a:r>
            <a:r>
              <a:rPr lang="hu-HU" sz="2000" b="0" i="1" cap="none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– </a:t>
            </a:r>
            <a:br>
              <a:rPr lang="hu-HU" sz="2000" b="0" i="1" cap="none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hu-HU" sz="2000" i="1" cap="none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Egy </a:t>
            </a:r>
            <a:r>
              <a:rPr lang="hu-HU" sz="2000" i="1" cap="none" dirty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boldogabb társadalomért és gazdaságért </a:t>
            </a:r>
            <a:r>
              <a:rPr lang="hu-HU" sz="2000" b="0" i="1" cap="none" dirty="0">
                <a:solidFill>
                  <a:srgbClr val="0066FF"/>
                </a:solidFill>
                <a:ea typeface="+mn-ea"/>
                <a:cs typeface="+mn-cs"/>
              </a:rPr>
              <a:t/>
            </a:r>
            <a:br>
              <a:rPr lang="hu-HU" sz="2000" b="0" i="1" cap="none" dirty="0">
                <a:solidFill>
                  <a:srgbClr val="0066FF"/>
                </a:solidFill>
                <a:ea typeface="+mn-ea"/>
                <a:cs typeface="+mn-cs"/>
              </a:rPr>
            </a:br>
            <a:r>
              <a:rPr lang="hu-HU" sz="2000" b="0" i="1" cap="none" dirty="0" smtClean="0">
                <a:solidFill>
                  <a:srgbClr val="0066FF"/>
                </a:solidFill>
                <a:ea typeface="+mn-ea"/>
                <a:cs typeface="+mn-cs"/>
              </a:rPr>
              <a:t/>
            </a:r>
            <a:br>
              <a:rPr lang="hu-HU" sz="2000" b="0" i="1" cap="none" dirty="0" smtClean="0">
                <a:solidFill>
                  <a:srgbClr val="0066FF"/>
                </a:solidFill>
                <a:ea typeface="+mn-ea"/>
                <a:cs typeface="+mn-cs"/>
              </a:rPr>
            </a:br>
            <a:r>
              <a:rPr lang="hu-HU" sz="2000" b="0" i="1" cap="none" dirty="0">
                <a:solidFill>
                  <a:srgbClr val="0066FF"/>
                </a:solidFill>
                <a:ea typeface="+mn-ea"/>
                <a:cs typeface="+mn-cs"/>
              </a:rPr>
              <a:t/>
            </a:r>
            <a:br>
              <a:rPr lang="hu-HU" sz="2000" b="0" i="1" cap="none" dirty="0">
                <a:solidFill>
                  <a:srgbClr val="0066FF"/>
                </a:solidFill>
                <a:ea typeface="+mn-ea"/>
                <a:cs typeface="+mn-cs"/>
              </a:rPr>
            </a:br>
            <a:r>
              <a:rPr lang="hu-HU" sz="2000" b="0" i="1" cap="none" dirty="0" smtClean="0">
                <a:solidFill>
                  <a:srgbClr val="0066FF"/>
                </a:solidFill>
                <a:ea typeface="+mn-ea"/>
                <a:cs typeface="+mn-cs"/>
              </a:rPr>
              <a:t/>
            </a:r>
            <a:br>
              <a:rPr lang="hu-HU" sz="2000" b="0" i="1" cap="none" dirty="0" smtClean="0">
                <a:solidFill>
                  <a:srgbClr val="0066FF"/>
                </a:solidFill>
                <a:ea typeface="+mn-ea"/>
                <a:cs typeface="+mn-cs"/>
              </a:rPr>
            </a:br>
            <a:r>
              <a:rPr lang="hu-HU" sz="2000" b="0" i="1" cap="none" dirty="0" smtClean="0">
                <a:solidFill>
                  <a:srgbClr val="0066FF"/>
                </a:solidFill>
                <a:ea typeface="+mn-ea"/>
                <a:cs typeface="+mn-cs"/>
              </a:rPr>
              <a:t/>
            </a:r>
            <a:br>
              <a:rPr lang="hu-HU" sz="2000" b="0" i="1" cap="none" dirty="0" smtClean="0">
                <a:solidFill>
                  <a:srgbClr val="0066FF"/>
                </a:solidFill>
                <a:ea typeface="+mn-ea"/>
                <a:cs typeface="+mn-cs"/>
              </a:rPr>
            </a:br>
            <a:r>
              <a:rPr lang="hu-HU" sz="2000" b="0" cap="none" dirty="0" smtClean="0">
                <a:solidFill>
                  <a:srgbClr val="0066FF"/>
                </a:solidFill>
                <a:ea typeface="+mn-ea"/>
                <a:cs typeface="+mn-cs"/>
              </a:rPr>
              <a:t/>
            </a:r>
            <a:br>
              <a:rPr lang="hu-HU" sz="2000" b="0" cap="none" dirty="0" smtClean="0">
                <a:solidFill>
                  <a:srgbClr val="0066FF"/>
                </a:solidFill>
                <a:ea typeface="+mn-ea"/>
                <a:cs typeface="+mn-cs"/>
              </a:rPr>
            </a:br>
            <a:r>
              <a:rPr lang="hu-HU" sz="1800" b="0" cap="none" dirty="0" smtClean="0">
                <a:solidFill>
                  <a:srgbClr val="0066FF"/>
                </a:solidFill>
                <a:ea typeface="+mn-ea"/>
                <a:cs typeface="Arial" charset="0"/>
              </a:rPr>
              <a:t/>
            </a:r>
            <a:br>
              <a:rPr lang="hu-HU" sz="1800" b="0" cap="none" dirty="0" smtClean="0">
                <a:solidFill>
                  <a:srgbClr val="0066FF"/>
                </a:solidFill>
                <a:ea typeface="+mn-ea"/>
                <a:cs typeface="Arial" charset="0"/>
              </a:rPr>
            </a:br>
            <a:r>
              <a:rPr lang="hu-HU" sz="1800" b="0" cap="none" dirty="0" smtClean="0">
                <a:solidFill>
                  <a:srgbClr val="0066FF"/>
                </a:solidFill>
                <a:ea typeface="+mn-ea"/>
                <a:cs typeface="Arial" charset="0"/>
              </a:rPr>
              <a:t>E-mail: </a:t>
            </a:r>
            <a:r>
              <a:rPr lang="hu-HU" sz="1800" b="0" cap="none" dirty="0" err="1" smtClean="0">
                <a:solidFill>
                  <a:srgbClr val="0066FF"/>
                </a:solidFill>
                <a:ea typeface="+mn-ea"/>
                <a:cs typeface="Arial" charset="0"/>
              </a:rPr>
              <a:t>nandor.horkay</a:t>
            </a:r>
            <a:r>
              <a:rPr lang="hu-HU" sz="1800" b="0" cap="none" dirty="0" smtClean="0">
                <a:solidFill>
                  <a:srgbClr val="0066FF"/>
                </a:solidFill>
                <a:ea typeface="+mn-ea"/>
                <a:cs typeface="Arial" charset="0"/>
              </a:rPr>
              <a:t>@</a:t>
            </a:r>
            <a:r>
              <a:rPr lang="hu-HU" sz="1800" b="0" cap="none" dirty="0" err="1" smtClean="0">
                <a:solidFill>
                  <a:srgbClr val="0066FF"/>
                </a:solidFill>
                <a:ea typeface="+mn-ea"/>
                <a:cs typeface="Arial" charset="0"/>
              </a:rPr>
              <a:t>nth.gov.hu</a:t>
            </a:r>
            <a:r>
              <a:rPr lang="hu-HU" sz="1800" b="0" cap="none" dirty="0" smtClean="0">
                <a:solidFill>
                  <a:srgbClr val="0066FF"/>
                </a:solidFill>
                <a:ea typeface="+mn-ea"/>
                <a:cs typeface="Arial" charset="0"/>
              </a:rPr>
              <a:t/>
            </a:r>
            <a:br>
              <a:rPr lang="hu-HU" sz="1800" b="0" cap="none" dirty="0" smtClean="0">
                <a:solidFill>
                  <a:srgbClr val="0066FF"/>
                </a:solidFill>
                <a:ea typeface="+mn-ea"/>
                <a:cs typeface="Arial" charset="0"/>
              </a:rPr>
            </a:br>
            <a:r>
              <a:rPr lang="hu-HU" sz="1800" b="0" cap="none" dirty="0" smtClean="0">
                <a:solidFill>
                  <a:srgbClr val="0066FF"/>
                </a:solidFill>
                <a:ea typeface="+mn-ea"/>
                <a:cs typeface="Arial" charset="0"/>
              </a:rPr>
              <a:t>Honlap: </a:t>
            </a:r>
            <a:r>
              <a:rPr lang="hu-HU" sz="1800" b="0" cap="none" dirty="0" err="1" smtClean="0">
                <a:solidFill>
                  <a:srgbClr val="0066FF"/>
                </a:solidFill>
                <a:ea typeface="+mn-ea"/>
                <a:cs typeface="Arial" charset="0"/>
              </a:rPr>
              <a:t>www.nth.gov.hu</a:t>
            </a:r>
            <a:endParaRPr lang="hu-HU" sz="2800" dirty="0">
              <a:solidFill>
                <a:srgbClr val="0066FF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55576" y="1412777"/>
            <a:ext cx="7772400" cy="792088"/>
          </a:xfrm>
        </p:spPr>
        <p:txBody>
          <a:bodyPr>
            <a:norm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hu-HU" sz="3200" b="1" dirty="0">
                <a:solidFill>
                  <a:srgbClr val="0066FF"/>
                </a:solidFill>
                <a:latin typeface="+mj-lt"/>
                <a:ea typeface="+mj-ea"/>
                <a:cs typeface="+mj-cs"/>
              </a:rPr>
              <a:t>Köszönöm a megtisztelő figyelmet!</a:t>
            </a:r>
          </a:p>
        </p:txBody>
      </p:sp>
    </p:spTree>
    <p:extLst>
      <p:ext uri="{BB962C8B-B14F-4D97-AF65-F5344CB8AC3E}">
        <p14:creationId xmlns:p14="http://schemas.microsoft.com/office/powerpoint/2010/main" val="199636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rgbClr val="0066FF"/>
                </a:solidFill>
              </a:rPr>
              <a:t>Operatív Programok tervezése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412776"/>
            <a:ext cx="8460432" cy="4752528"/>
          </a:xfrm>
        </p:spPr>
        <p:txBody>
          <a:bodyPr>
            <a:normAutofit/>
          </a:bodyPr>
          <a:lstStyle/>
          <a:p>
            <a:pPr marL="274638" lvl="1" indent="0" algn="just">
              <a:spcBef>
                <a:spcPct val="0"/>
              </a:spcBef>
              <a:buFont typeface="Arial" charset="0"/>
              <a:buNone/>
            </a:pPr>
            <a:r>
              <a:rPr lang="hu-HU" sz="1800" b="1" i="1" u="sng" dirty="0">
                <a:solidFill>
                  <a:schemeClr val="accent6">
                    <a:lumMod val="75000"/>
                  </a:schemeClr>
                </a:solidFill>
              </a:rPr>
              <a:t>Eddig megtett lépések – kormányhatározatban rögzítettek szerint:</a:t>
            </a:r>
          </a:p>
          <a:p>
            <a:pPr marL="539750" lvl="1" indent="-177800" algn="just">
              <a:spcBef>
                <a:spcPts val="1200"/>
              </a:spcBef>
              <a:buFont typeface="Calibri" pitchFamily="34" charset="0"/>
              <a:buAutoNum type="arabicPeriod"/>
            </a:pPr>
            <a:r>
              <a:rPr lang="pl-PL" sz="1600" b="1" u="sng" dirty="0" smtClean="0">
                <a:solidFill>
                  <a:srgbClr val="0066FF"/>
                </a:solidFill>
              </a:rPr>
              <a:t> A </a:t>
            </a:r>
            <a:r>
              <a:rPr lang="pl-PL" sz="1600" b="1" u="sng" dirty="0">
                <a:solidFill>
                  <a:srgbClr val="0066FF"/>
                </a:solidFill>
              </a:rPr>
              <a:t>Kormány 1600/2012. (XII. 17.) Korm. határozata értelmében</a:t>
            </a:r>
          </a:p>
          <a:p>
            <a:pPr marL="625475" lvl="2" indent="-163513" algn="just">
              <a:spcBef>
                <a:spcPct val="0"/>
              </a:spcBef>
            </a:pPr>
            <a:r>
              <a:rPr lang="hu-HU" sz="1600" dirty="0"/>
              <a:t>2013. január 31-e az egyes OP-k prioritástengelyének definiálása</a:t>
            </a:r>
          </a:p>
          <a:p>
            <a:pPr marL="1474788" lvl="3" indent="-342900" algn="just">
              <a:spcBef>
                <a:spcPct val="0"/>
              </a:spcBef>
            </a:pPr>
            <a:r>
              <a:rPr lang="hu-HU" sz="1500" dirty="0"/>
              <a:t>2013.02.06-i NFK ülésen a továbbdolgozás alapjaként elfogadta a kormány</a:t>
            </a:r>
          </a:p>
          <a:p>
            <a:pPr marL="539750" lvl="1" indent="-177800" algn="just">
              <a:spcBef>
                <a:spcPts val="1200"/>
              </a:spcBef>
              <a:buFont typeface="Calibri" pitchFamily="34" charset="0"/>
              <a:buAutoNum type="arabicPeriod"/>
            </a:pPr>
            <a:r>
              <a:rPr lang="pl-PL" sz="1600" b="1" u="sng" dirty="0">
                <a:solidFill>
                  <a:srgbClr val="0066FF"/>
                </a:solidFill>
              </a:rPr>
              <a:t> A Kormány 1600/2012. (XII. 17.) Korm. határozata értelmében</a:t>
            </a:r>
          </a:p>
          <a:p>
            <a:pPr marL="625475" lvl="2" indent="-163513" algn="just">
              <a:spcBef>
                <a:spcPct val="0"/>
              </a:spcBef>
            </a:pPr>
            <a:r>
              <a:rPr lang="hu-HU" sz="1500" spc="-20" dirty="0"/>
              <a:t>2013. február 28-a az egyes OP-k 0.1 verziójának a koordinációért felelős szaktárcák általi elkészítése</a:t>
            </a:r>
          </a:p>
          <a:p>
            <a:pPr marL="1474788" lvl="3" indent="-342900" algn="just">
              <a:spcBef>
                <a:spcPct val="0"/>
              </a:spcBef>
            </a:pPr>
            <a:r>
              <a:rPr lang="hu-HU" sz="1500" dirty="0"/>
              <a:t>Megtörtént az 0.1 OP verziók elkészítése </a:t>
            </a:r>
          </a:p>
          <a:p>
            <a:pPr marL="1474788" lvl="3" indent="-342900" algn="just">
              <a:spcBef>
                <a:spcPct val="0"/>
              </a:spcBef>
              <a:buFont typeface="Arial" charset="0"/>
              <a:buChar char="•"/>
            </a:pPr>
            <a:r>
              <a:rPr lang="hu-HU" sz="1500" dirty="0"/>
              <a:t>NFK tárgyalás: 2013. május 15.</a:t>
            </a:r>
          </a:p>
          <a:p>
            <a:pPr marL="274638" lvl="1" indent="0" algn="just">
              <a:spcBef>
                <a:spcPts val="1800"/>
              </a:spcBef>
              <a:buFont typeface="Arial" charset="0"/>
              <a:buNone/>
            </a:pPr>
            <a:r>
              <a:rPr lang="hu-HU" sz="1800" b="1" i="1" u="sng" dirty="0">
                <a:solidFill>
                  <a:schemeClr val="accent6">
                    <a:lumMod val="75000"/>
                  </a:schemeClr>
                </a:solidFill>
              </a:rPr>
              <a:t>Eddig megtett további lépések:</a:t>
            </a:r>
            <a:endParaRPr lang="hu-HU" sz="1800" dirty="0">
              <a:solidFill>
                <a:schemeClr val="accent6">
                  <a:lumMod val="75000"/>
                </a:schemeClr>
              </a:solidFill>
            </a:endParaRPr>
          </a:p>
          <a:p>
            <a:pPr marL="625475" lvl="2" indent="-163513" algn="just">
              <a:spcBef>
                <a:spcPct val="0"/>
              </a:spcBef>
            </a:pPr>
            <a:r>
              <a:rPr lang="hu-HU" sz="1600" dirty="0">
                <a:solidFill>
                  <a:srgbClr val="0066FF"/>
                </a:solidFill>
              </a:rPr>
              <a:t>PM + OP Tárcaközi MCS ülések</a:t>
            </a:r>
            <a:r>
              <a:rPr lang="hu-HU" sz="1600" dirty="0"/>
              <a:t> – legutóbbi 2013.04.30.</a:t>
            </a:r>
          </a:p>
          <a:p>
            <a:pPr marL="625475" lvl="2" indent="-163513" algn="just">
              <a:spcBef>
                <a:spcPct val="0"/>
              </a:spcBef>
            </a:pPr>
            <a:r>
              <a:rPr lang="hu-HU" sz="1600" dirty="0">
                <a:solidFill>
                  <a:srgbClr val="0066FF"/>
                </a:solidFill>
              </a:rPr>
              <a:t>EU Bizottsági tárgyalások </a:t>
            </a:r>
          </a:p>
          <a:p>
            <a:pPr marL="1077913" lvl="2" indent="-220663" algn="just">
              <a:spcBef>
                <a:spcPct val="0"/>
              </a:spcBef>
              <a:buFont typeface="Wingdings" pitchFamily="2" charset="2"/>
              <a:buChar char="§"/>
            </a:pPr>
            <a:r>
              <a:rPr lang="hu-HU" sz="1500" dirty="0" smtClean="0"/>
              <a:t>legutóbbi </a:t>
            </a:r>
            <a:r>
              <a:rPr lang="hu-HU" sz="1500" dirty="0"/>
              <a:t>általános 2013.02.26-a, folyamatos informális, következő 2013.05.28. </a:t>
            </a:r>
          </a:p>
          <a:p>
            <a:pPr marL="625475" lvl="2" indent="-163513" algn="just">
              <a:spcBef>
                <a:spcPct val="0"/>
              </a:spcBef>
            </a:pPr>
            <a:r>
              <a:rPr lang="hu-HU" sz="1600" dirty="0">
                <a:solidFill>
                  <a:srgbClr val="0066FF"/>
                </a:solidFill>
              </a:rPr>
              <a:t>EU szakértői szintű egyeztetések </a:t>
            </a:r>
            <a:r>
              <a:rPr lang="hu-HU" sz="1600" dirty="0"/>
              <a:t>– 2 heti rendszerességgel</a:t>
            </a:r>
          </a:p>
          <a:p>
            <a:pPr marL="1077913" lvl="2" indent="-220663" algn="just">
              <a:spcBef>
                <a:spcPct val="0"/>
              </a:spcBef>
              <a:buFont typeface="Wingdings" pitchFamily="2" charset="2"/>
              <a:buChar char="§"/>
            </a:pPr>
            <a:r>
              <a:rPr lang="hu-HU" sz="1500" dirty="0" smtClean="0"/>
              <a:t>Folyamatos, </a:t>
            </a:r>
            <a:r>
              <a:rPr lang="hu-HU" sz="1500" dirty="0"/>
              <a:t>szinte heti rendszeres tárcaközi szakértői egyeztetések</a:t>
            </a:r>
          </a:p>
          <a:p>
            <a:pPr marL="625475" lvl="2" indent="-163513" algn="just">
              <a:spcBef>
                <a:spcPct val="0"/>
              </a:spcBef>
            </a:pPr>
            <a:r>
              <a:rPr lang="hu-HU" sz="1600" dirty="0">
                <a:solidFill>
                  <a:srgbClr val="0066FF"/>
                </a:solidFill>
              </a:rPr>
              <a:t>Megyei tájékoztató Fórumok</a:t>
            </a:r>
          </a:p>
          <a:p>
            <a:pPr marL="625475" lvl="2" indent="-163513" algn="just">
              <a:spcBef>
                <a:spcPct val="0"/>
              </a:spcBef>
            </a:pPr>
            <a:r>
              <a:rPr lang="hu-HU" sz="1600" dirty="0">
                <a:solidFill>
                  <a:srgbClr val="0066FF"/>
                </a:solidFill>
              </a:rPr>
              <a:t>Egyéb tájékoztató rendezvények</a:t>
            </a:r>
          </a:p>
        </p:txBody>
      </p:sp>
    </p:spTree>
    <p:extLst>
      <p:ext uri="{BB962C8B-B14F-4D97-AF65-F5344CB8AC3E}">
        <p14:creationId xmlns:p14="http://schemas.microsoft.com/office/powerpoint/2010/main" val="156820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</p:spPr>
        <p:txBody>
          <a:bodyPr>
            <a:normAutofit fontScale="90000"/>
          </a:bodyPr>
          <a:lstStyle/>
          <a:p>
            <a:r>
              <a:rPr lang="hu-HU" sz="3200" b="1" dirty="0">
                <a:solidFill>
                  <a:srgbClr val="0066FF"/>
                </a:solidFill>
              </a:rPr>
              <a:t>Korábbi végrehajtási tapasztalatokból adódó változtatások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412776"/>
            <a:ext cx="8460432" cy="4752528"/>
          </a:xfrm>
        </p:spPr>
        <p:txBody>
          <a:bodyPr>
            <a:normAutofit/>
          </a:bodyPr>
          <a:lstStyle/>
          <a:p>
            <a:r>
              <a:rPr lang="hu-HU" sz="1800" dirty="0">
                <a:latin typeface="Calibri" pitchFamily="34" charset="0"/>
              </a:rPr>
              <a:t>A </a:t>
            </a:r>
            <a:r>
              <a:rPr lang="hu-HU" sz="1800" b="1" dirty="0">
                <a:solidFill>
                  <a:srgbClr val="0066FF"/>
                </a:solidFill>
                <a:latin typeface="Calibri" pitchFamily="34" charset="0"/>
              </a:rPr>
              <a:t>szakpolitika alá rendelt irányítás (Irányító Hatóságok a szakminisztériumoknál)</a:t>
            </a:r>
            <a:r>
              <a:rPr lang="hu-HU" sz="1800" dirty="0">
                <a:solidFill>
                  <a:srgbClr val="1F497D"/>
                </a:solidFill>
                <a:latin typeface="Calibri" pitchFamily="34" charset="0"/>
              </a:rPr>
              <a:t>, </a:t>
            </a:r>
            <a:r>
              <a:rPr lang="hu-HU" sz="1800" dirty="0">
                <a:latin typeface="Calibri" pitchFamily="34" charset="0"/>
              </a:rPr>
              <a:t>ua. erős koordináció a Miniszterelnökségnél</a:t>
            </a:r>
          </a:p>
          <a:p>
            <a:pPr lvl="1">
              <a:buFont typeface="Wingdings 3" pitchFamily="18" charset="2"/>
              <a:buChar char=""/>
            </a:pPr>
            <a:r>
              <a:rPr lang="hu-HU" sz="1600" dirty="0"/>
              <a:t>a 2014–2020 közötti </a:t>
            </a:r>
            <a:r>
              <a:rPr lang="hu-HU" sz="1600" b="1" dirty="0">
                <a:solidFill>
                  <a:schemeClr val="accent6">
                    <a:lumMod val="75000"/>
                  </a:schemeClr>
                </a:solidFill>
              </a:rPr>
              <a:t>programok lebonyolítását támogató intézményrendszer központi koordináció</a:t>
            </a:r>
            <a:r>
              <a:rPr lang="hu-HU" sz="1600" dirty="0"/>
              <a:t>s feladatait az erre kijelölt szervezet keretein belül kell kialakítani – </a:t>
            </a:r>
            <a:r>
              <a:rPr lang="hu-HU" sz="1600" dirty="0" smtClean="0"/>
              <a:t/>
            </a:r>
            <a:br>
              <a:rPr lang="hu-HU" sz="1600" dirty="0" smtClean="0"/>
            </a:br>
            <a:r>
              <a:rPr lang="hu-HU" sz="1600" dirty="0" smtClean="0"/>
              <a:t>2013.06.30</a:t>
            </a:r>
            <a:r>
              <a:rPr lang="hu-HU" sz="1600" dirty="0"/>
              <a:t>. – ME + NFM</a:t>
            </a:r>
          </a:p>
          <a:p>
            <a:pPr lvl="1">
              <a:buFont typeface="Wingdings 3" pitchFamily="18" charset="2"/>
              <a:buChar char=""/>
            </a:pPr>
            <a:r>
              <a:rPr lang="hu-HU" sz="1600" dirty="0"/>
              <a:t>2014–2020-as időszakra vonatkozó </a:t>
            </a:r>
            <a:r>
              <a:rPr lang="hu-HU" sz="1600" b="1" dirty="0">
                <a:solidFill>
                  <a:schemeClr val="accent6">
                    <a:lumMod val="75000"/>
                  </a:schemeClr>
                </a:solidFill>
              </a:rPr>
              <a:t>egységes eljárásrendek és működési szabályok kidolgozás</a:t>
            </a:r>
            <a:r>
              <a:rPr lang="hu-HU" sz="1600" dirty="0"/>
              <a:t>a – 2013.08.31. – ME + MIN + NFÜ</a:t>
            </a:r>
          </a:p>
          <a:p>
            <a:pPr lvl="1">
              <a:buFont typeface="Wingdings 3" pitchFamily="18" charset="2"/>
              <a:buChar char=""/>
            </a:pPr>
            <a:r>
              <a:rPr lang="hu-HU" sz="1600" dirty="0"/>
              <a:t>2014–2020 közötti programok </a:t>
            </a:r>
            <a:r>
              <a:rPr lang="hu-HU" sz="1600" b="1" dirty="0">
                <a:solidFill>
                  <a:schemeClr val="accent6">
                    <a:lumMod val="75000"/>
                  </a:schemeClr>
                </a:solidFill>
              </a:rPr>
              <a:t>lebonyolítását támogató intézményrendszer még nyitott, aktuális kérdései</a:t>
            </a:r>
            <a:r>
              <a:rPr lang="hu-HU" sz="1600" dirty="0"/>
              <a:t>ről, különös tekintettel a közreműködői szervezetrendszer struktúrájára – 2013.06.30. - NGM + ME</a:t>
            </a:r>
          </a:p>
          <a:p>
            <a:r>
              <a:rPr lang="hu-HU" sz="1800" dirty="0">
                <a:latin typeface="Calibri" pitchFamily="34" charset="0"/>
              </a:rPr>
              <a:t>Eszközorientáltság helyett </a:t>
            </a:r>
            <a:r>
              <a:rPr lang="hu-HU" sz="1800" b="1" dirty="0">
                <a:solidFill>
                  <a:srgbClr val="0066FF"/>
                </a:solidFill>
                <a:latin typeface="Calibri" pitchFamily="34" charset="0"/>
              </a:rPr>
              <a:t>fejlesztési cél orientáltság </a:t>
            </a:r>
            <a:r>
              <a:rPr lang="hu-HU" sz="1800" dirty="0" smtClean="0">
                <a:solidFill>
                  <a:srgbClr val="0070C0"/>
                </a:solidFill>
                <a:latin typeface="Calibri" pitchFamily="34" charset="0"/>
              </a:rPr>
              <a:t>– </a:t>
            </a:r>
            <a:r>
              <a:rPr lang="hu-HU" sz="1800" dirty="0" smtClean="0">
                <a:latin typeface="Calibri" pitchFamily="34" charset="0"/>
              </a:rPr>
              <a:t>az </a:t>
            </a:r>
            <a:r>
              <a:rPr lang="hu-HU" sz="1800" dirty="0">
                <a:latin typeface="Calibri" pitchFamily="34" charset="0"/>
              </a:rPr>
              <a:t>OP-k közötti merev lehatárolások</a:t>
            </a:r>
            <a:r>
              <a:rPr lang="hu-HU" sz="1800" dirty="0">
                <a:solidFill>
                  <a:srgbClr val="1F497D"/>
                </a:solidFill>
                <a:latin typeface="Calibri" pitchFamily="34" charset="0"/>
              </a:rPr>
              <a:t> helyett </a:t>
            </a:r>
            <a:r>
              <a:rPr lang="hu-HU" sz="1800" b="1" dirty="0">
                <a:solidFill>
                  <a:srgbClr val="0066FF"/>
                </a:solidFill>
                <a:latin typeface="Calibri" pitchFamily="34" charset="0"/>
              </a:rPr>
              <a:t>szinergia</a:t>
            </a:r>
            <a:endParaRPr lang="hu-HU" sz="1800" dirty="0">
              <a:solidFill>
                <a:srgbClr val="0066FF"/>
              </a:solidFill>
              <a:latin typeface="Calibri" pitchFamily="34" charset="0"/>
            </a:endParaRPr>
          </a:p>
          <a:p>
            <a:r>
              <a:rPr lang="hu-HU" sz="1800" dirty="0">
                <a:latin typeface="Calibri" pitchFamily="34" charset="0"/>
              </a:rPr>
              <a:t>ERFA-ESZA eszközök </a:t>
            </a:r>
            <a:r>
              <a:rPr lang="hu-HU" sz="1800" b="1" dirty="0">
                <a:solidFill>
                  <a:srgbClr val="0066FF"/>
                </a:solidFill>
                <a:latin typeface="Calibri" pitchFamily="34" charset="0"/>
              </a:rPr>
              <a:t>komplexebb</a:t>
            </a:r>
            <a:r>
              <a:rPr lang="hu-HU" sz="1800" dirty="0">
                <a:solidFill>
                  <a:srgbClr val="0066FF"/>
                </a:solidFill>
                <a:latin typeface="Calibri" pitchFamily="34" charset="0"/>
              </a:rPr>
              <a:t> </a:t>
            </a:r>
            <a:r>
              <a:rPr lang="hu-HU" sz="1800" dirty="0">
                <a:latin typeface="Calibri" pitchFamily="34" charset="0"/>
              </a:rPr>
              <a:t>felhasználása (ESZA </a:t>
            </a:r>
            <a:r>
              <a:rPr lang="hu-HU" sz="1800" dirty="0" err="1">
                <a:latin typeface="Calibri" pitchFamily="34" charset="0"/>
              </a:rPr>
              <a:t>EFOP-ban</a:t>
            </a:r>
            <a:r>
              <a:rPr lang="hu-HU" sz="1800" dirty="0">
                <a:latin typeface="Calibri" pitchFamily="34" charset="0"/>
              </a:rPr>
              <a:t>, </a:t>
            </a:r>
            <a:r>
              <a:rPr lang="hu-HU" sz="1800" dirty="0" err="1">
                <a:latin typeface="Calibri" pitchFamily="34" charset="0"/>
              </a:rPr>
              <a:t>GINOP-ban</a:t>
            </a:r>
            <a:r>
              <a:rPr lang="hu-HU" sz="1800" dirty="0">
                <a:latin typeface="Calibri" pitchFamily="34" charset="0"/>
              </a:rPr>
              <a:t>, TOP és </a:t>
            </a:r>
            <a:r>
              <a:rPr lang="hu-HU" sz="1800" dirty="0" err="1">
                <a:latin typeface="Calibri" pitchFamily="34" charset="0"/>
              </a:rPr>
              <a:t>VEKOP-ban</a:t>
            </a:r>
            <a:r>
              <a:rPr lang="hu-HU" sz="1800" dirty="0">
                <a:latin typeface="Calibri" pitchFamily="34" charset="0"/>
              </a:rPr>
              <a:t> is)</a:t>
            </a:r>
          </a:p>
          <a:p>
            <a:r>
              <a:rPr lang="hu-HU" sz="1800" dirty="0">
                <a:latin typeface="Calibri" pitchFamily="34" charset="0"/>
              </a:rPr>
              <a:t>Bátrabb</a:t>
            </a:r>
            <a:r>
              <a:rPr lang="hu-HU" sz="1800" dirty="0">
                <a:solidFill>
                  <a:srgbClr val="1F497D"/>
                </a:solidFill>
                <a:latin typeface="Calibri" pitchFamily="34" charset="0"/>
              </a:rPr>
              <a:t> </a:t>
            </a:r>
            <a:r>
              <a:rPr lang="hu-HU" sz="1800" b="1" dirty="0">
                <a:solidFill>
                  <a:srgbClr val="0066FF"/>
                </a:solidFill>
                <a:latin typeface="Calibri" pitchFamily="34" charset="0"/>
              </a:rPr>
              <a:t>gazdasági és ágazati </a:t>
            </a:r>
            <a:r>
              <a:rPr lang="hu-HU" sz="1800" b="1" dirty="0" smtClean="0">
                <a:solidFill>
                  <a:srgbClr val="0066FF"/>
                </a:solidFill>
                <a:latin typeface="Calibri" pitchFamily="34" charset="0"/>
              </a:rPr>
              <a:t>fókusz</a:t>
            </a:r>
            <a:endParaRPr lang="hu-HU" sz="1800" b="1" dirty="0">
              <a:solidFill>
                <a:srgbClr val="0066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02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rgbClr val="0066FF"/>
                </a:solidFill>
              </a:rPr>
              <a:t>További OP-k továbbtervezéshez kapcsolódó tervezési információk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412776"/>
            <a:ext cx="8460432" cy="4824536"/>
          </a:xfrm>
        </p:spPr>
        <p:txBody>
          <a:bodyPr>
            <a:normAutofit/>
          </a:bodyPr>
          <a:lstStyle/>
          <a:p>
            <a:pPr marL="355600" indent="-355600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GB" sz="1800" b="1" dirty="0"/>
              <a:t>OP </a:t>
            </a:r>
            <a:r>
              <a:rPr lang="hu-HU" sz="1800" b="1" dirty="0"/>
              <a:t>kiinduló indikatív </a:t>
            </a:r>
            <a:r>
              <a:rPr lang="hu-HU" sz="1800" b="1" dirty="0" smtClean="0"/>
              <a:t>tartalom további pontosítása – eddigi tárca és Bizottsági egyeztetések alapján</a:t>
            </a:r>
            <a:r>
              <a:rPr lang="en-GB" sz="1800" b="1" dirty="0" smtClean="0"/>
              <a:t>!</a:t>
            </a:r>
            <a:endParaRPr lang="hu-HU" sz="1800" dirty="0"/>
          </a:p>
          <a:p>
            <a:pPr marL="457200" lvl="3" indent="0">
              <a:spcBef>
                <a:spcPct val="0"/>
              </a:spcBef>
              <a:buNone/>
            </a:pPr>
            <a:r>
              <a:rPr lang="hu-HU" sz="1600" dirty="0"/>
              <a:t>+ Ex-ante értékelés</a:t>
            </a:r>
          </a:p>
          <a:p>
            <a:pPr marL="457200" lvl="3" indent="0">
              <a:spcBef>
                <a:spcPct val="0"/>
              </a:spcBef>
              <a:buNone/>
            </a:pPr>
            <a:r>
              <a:rPr lang="hu-HU" sz="1600" dirty="0"/>
              <a:t>+ Kiemelt szakmai partnerek és társadalmasítási vélemények</a:t>
            </a:r>
          </a:p>
          <a:p>
            <a:pPr marL="355600" indent="-355600"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hu-HU" sz="1800" b="1" dirty="0"/>
              <a:t>Forrásdöntés - </a:t>
            </a:r>
            <a:r>
              <a:rPr lang="hu-HU" sz="1800" b="1" dirty="0" smtClean="0"/>
              <a:t>pénzügyi indikatív táblák elkészítése – egészen komponens mélységig</a:t>
            </a:r>
            <a:r>
              <a:rPr lang="en-GB" sz="1800" b="1" dirty="0" smtClean="0"/>
              <a:t>! </a:t>
            </a:r>
            <a:endParaRPr lang="hu-HU" sz="1800" b="1" dirty="0"/>
          </a:p>
          <a:p>
            <a:pPr marL="457200" lvl="3" indent="0">
              <a:spcBef>
                <a:spcPct val="0"/>
              </a:spcBef>
              <a:buNone/>
            </a:pPr>
            <a:r>
              <a:rPr lang="en-GB" sz="1600" dirty="0"/>
              <a:t>+ </a:t>
            </a:r>
            <a:r>
              <a:rPr lang="hu-HU" sz="1600" dirty="0" smtClean="0"/>
              <a:t>Fejlesztési igények, </a:t>
            </a:r>
            <a:r>
              <a:rPr lang="hu-HU" sz="1600" dirty="0"/>
              <a:t>determinációk</a:t>
            </a:r>
            <a:r>
              <a:rPr lang="en-GB" sz="1600" dirty="0"/>
              <a:t> </a:t>
            </a:r>
            <a:r>
              <a:rPr lang="hu-HU" sz="1600" dirty="0" smtClean="0"/>
              <a:t>gyűjtése</a:t>
            </a:r>
            <a:r>
              <a:rPr lang="en-GB" sz="1600" dirty="0" smtClean="0"/>
              <a:t>! </a:t>
            </a:r>
            <a:endParaRPr lang="hu-HU" sz="1600" dirty="0"/>
          </a:p>
          <a:p>
            <a:pPr marL="457200" lvl="3" indent="0">
              <a:spcBef>
                <a:spcPct val="0"/>
              </a:spcBef>
              <a:buNone/>
            </a:pPr>
            <a:r>
              <a:rPr lang="en-GB" sz="1600" dirty="0"/>
              <a:t>+ </a:t>
            </a:r>
            <a:r>
              <a:rPr lang="hu-HU" sz="1600" dirty="0" smtClean="0"/>
              <a:t>Derogációs és kompenzációs kötöttségek feltárása</a:t>
            </a:r>
            <a:r>
              <a:rPr lang="en-GB" sz="1600" dirty="0" smtClean="0"/>
              <a:t>!</a:t>
            </a:r>
            <a:endParaRPr lang="hu-HU" sz="1600" dirty="0"/>
          </a:p>
          <a:p>
            <a:pPr marL="355600" indent="-355600"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hu-HU" sz="1800" b="1" dirty="0" smtClean="0"/>
              <a:t>Lehatárolási és Bizottsági kérdések egyeztetése, továbbfolytatása</a:t>
            </a:r>
            <a:r>
              <a:rPr lang="en-GB" sz="1800" b="1" dirty="0" smtClean="0"/>
              <a:t>, </a:t>
            </a:r>
            <a:r>
              <a:rPr lang="hu-HU" sz="1800" b="1" dirty="0"/>
              <a:t>szakpolitikai </a:t>
            </a:r>
            <a:r>
              <a:rPr lang="hu-HU" sz="1800" b="1" dirty="0" smtClean="0"/>
              <a:t>megegyezések</a:t>
            </a:r>
            <a:r>
              <a:rPr lang="en-GB" sz="1800" b="1" dirty="0" smtClean="0"/>
              <a:t>!</a:t>
            </a:r>
            <a:endParaRPr lang="hu-HU" sz="1800" dirty="0"/>
          </a:p>
          <a:p>
            <a:pPr marL="355600" indent="-355600"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hu-HU" sz="1800" b="1" dirty="0" smtClean="0"/>
              <a:t>Tervezési koordinációs egyeztetések és módszertanok előkészítése</a:t>
            </a:r>
            <a:r>
              <a:rPr lang="en-GB" sz="1800" b="1" dirty="0" smtClean="0"/>
              <a:t>, </a:t>
            </a:r>
            <a:r>
              <a:rPr lang="hu-HU" sz="1800" b="1" dirty="0"/>
              <a:t>közös előterjesztések </a:t>
            </a:r>
            <a:r>
              <a:rPr lang="hu-HU" sz="1800" dirty="0"/>
              <a:t>– közös </a:t>
            </a:r>
            <a:r>
              <a:rPr lang="hu-HU" sz="1800" dirty="0" err="1"/>
              <a:t>MCS-k</a:t>
            </a:r>
            <a:r>
              <a:rPr lang="hu-HU" sz="1800" dirty="0"/>
              <a:t> felállítása</a:t>
            </a:r>
          </a:p>
          <a:p>
            <a:pPr marL="355600" indent="-355600"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hu-HU" sz="1800" b="1" dirty="0"/>
              <a:t>Társadalmasítási és partnerségi folyamatok </a:t>
            </a:r>
            <a:r>
              <a:rPr lang="hu-HU" sz="1800" dirty="0"/>
              <a:t>elindítása</a:t>
            </a:r>
          </a:p>
          <a:p>
            <a:pPr marL="355600" indent="-355600"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hu-HU" sz="1800" b="1" dirty="0"/>
              <a:t>Végrehajtási és intézményi, eljárásrendi </a:t>
            </a:r>
            <a:r>
              <a:rPr lang="hu-HU" sz="1800" dirty="0"/>
              <a:t>döntések és előkészítés</a:t>
            </a:r>
          </a:p>
          <a:p>
            <a:pPr marL="355600" indent="-355600"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hu-HU" sz="1800" b="1" dirty="0" smtClean="0"/>
              <a:t>Első körös fejlesztések azonosítása, </a:t>
            </a:r>
            <a:r>
              <a:rPr lang="hu-HU" sz="1800" b="1" dirty="0"/>
              <a:t>stratégiai megállapodások megkötése</a:t>
            </a:r>
            <a:r>
              <a:rPr lang="en-GB" sz="1800" b="1" dirty="0"/>
              <a:t> </a:t>
            </a:r>
            <a:r>
              <a:rPr lang="hu-HU" sz="1800" dirty="0"/>
              <a:t>- </a:t>
            </a:r>
            <a:r>
              <a:rPr lang="hu-HU" sz="1800" dirty="0" smtClean="0"/>
              <a:t>ami mehet</a:t>
            </a:r>
            <a:r>
              <a:rPr lang="en-GB" sz="1800" dirty="0" smtClean="0"/>
              <a:t> </a:t>
            </a:r>
            <a:r>
              <a:rPr lang="hu-HU" sz="1800" dirty="0"/>
              <a:t>-</a:t>
            </a:r>
            <a:r>
              <a:rPr lang="en-GB" sz="1800" dirty="0"/>
              <a:t> 2013. </a:t>
            </a:r>
            <a:r>
              <a:rPr lang="hu-HU" sz="1800" dirty="0"/>
              <a:t>őszétől</a:t>
            </a:r>
            <a:r>
              <a:rPr lang="en-GB" sz="1800" dirty="0" smtClean="0"/>
              <a:t>)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244335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rgbClr val="0066FF"/>
                </a:solidFill>
              </a:rPr>
              <a:t>Néhány eddig elért közös gazdaságkormányzati eredmény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412776"/>
            <a:ext cx="8460432" cy="4752528"/>
          </a:xfrm>
        </p:spPr>
        <p:txBody>
          <a:bodyPr>
            <a:normAutofit fontScale="85000" lnSpcReduction="20000"/>
          </a:bodyPr>
          <a:lstStyle/>
          <a:p>
            <a:pPr marL="452438" indent="-452438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hu-HU" sz="1800" b="1" dirty="0">
                <a:solidFill>
                  <a:srgbClr val="0066FF"/>
                </a:solidFill>
              </a:rPr>
              <a:t>Költségvetési és pénzügyi stabilitás </a:t>
            </a:r>
            <a:r>
              <a:rPr lang="hu-HU" sz="1800" dirty="0" smtClean="0"/>
              <a:t>– államháztartási </a:t>
            </a:r>
            <a:r>
              <a:rPr lang="hu-HU" sz="1800" dirty="0"/>
              <a:t>hiány tartósan 3% alatt van</a:t>
            </a:r>
          </a:p>
          <a:p>
            <a:pPr marL="452438" indent="-452438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hu-HU" sz="1800" b="1" dirty="0">
                <a:solidFill>
                  <a:srgbClr val="0066FF"/>
                </a:solidFill>
              </a:rPr>
              <a:t>Megörökölt adósságcsapda szintek és helyzetek stratégiai </a:t>
            </a:r>
            <a:r>
              <a:rPr lang="hu-HU" sz="1800" b="1" dirty="0" smtClean="0">
                <a:solidFill>
                  <a:srgbClr val="0066FF"/>
                </a:solidFill>
              </a:rPr>
              <a:t>csökkentése </a:t>
            </a:r>
            <a:r>
              <a:rPr lang="hu-HU" sz="1800" dirty="0" smtClean="0"/>
              <a:t>– állam</a:t>
            </a:r>
            <a:r>
              <a:rPr lang="hu-HU" sz="1800" dirty="0"/>
              <a:t>, önkormányzatok, családok és devizahitelesek, vállalkozások</a:t>
            </a:r>
          </a:p>
          <a:p>
            <a:pPr marL="452438" indent="-452438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hu-HU" sz="1800" b="1" dirty="0">
                <a:solidFill>
                  <a:srgbClr val="0066FF"/>
                </a:solidFill>
              </a:rPr>
              <a:t>Családi adókedvezmények bevezetése </a:t>
            </a:r>
            <a:r>
              <a:rPr lang="hu-HU" sz="1800" dirty="0"/>
              <a:t>– tavaly hosszú évek óta először nőtt a születések száma</a:t>
            </a:r>
          </a:p>
          <a:p>
            <a:pPr marL="452438" indent="-452438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hu-HU" sz="1800" b="1" dirty="0">
                <a:solidFill>
                  <a:srgbClr val="0066FF"/>
                </a:solidFill>
              </a:rPr>
              <a:t>Uniós fejlesztések és kifizetések részbeni felgyorsítása</a:t>
            </a:r>
          </a:p>
          <a:p>
            <a:pPr marL="452438" indent="-452438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hu-HU" sz="1800" b="1" dirty="0">
                <a:solidFill>
                  <a:srgbClr val="0066FF"/>
                </a:solidFill>
              </a:rPr>
              <a:t>Közigazgatási és önkormányzati feladatok </a:t>
            </a:r>
            <a:r>
              <a:rPr lang="hu-HU" sz="1800" dirty="0"/>
              <a:t>megosztása</a:t>
            </a:r>
          </a:p>
          <a:p>
            <a:pPr marL="452438" indent="-452438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hu-HU" sz="1800" b="1" dirty="0">
                <a:solidFill>
                  <a:srgbClr val="0066FF"/>
                </a:solidFill>
              </a:rPr>
              <a:t>Helyi gazdaságfejlesztés megindítása </a:t>
            </a:r>
            <a:r>
              <a:rPr lang="hu-HU" sz="1800" dirty="0"/>
              <a:t>és támogatása</a:t>
            </a:r>
          </a:p>
          <a:p>
            <a:pPr marL="452438" indent="-452438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hu-HU" sz="1800" b="1" dirty="0">
                <a:solidFill>
                  <a:srgbClr val="0066FF"/>
                </a:solidFill>
              </a:rPr>
              <a:t>KKV adminisztrációs terhek csökkentése, új és egyszerűbb kisvállalati </a:t>
            </a:r>
            <a:r>
              <a:rPr lang="hu-HU" sz="1800" dirty="0"/>
              <a:t>adók bevezetése</a:t>
            </a:r>
          </a:p>
          <a:p>
            <a:pPr marL="452438" indent="-452438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hu-HU" sz="1800" b="1" dirty="0"/>
              <a:t>Stratégiai megállapodások kötése</a:t>
            </a:r>
            <a:r>
              <a:rPr lang="hu-HU" sz="1800" dirty="0"/>
              <a:t> a nemzeti, jelentős termelő, fejlesztő és foglalkoztatási potenciállal bíró multikkal (40 db)!</a:t>
            </a:r>
          </a:p>
          <a:p>
            <a:pPr marL="452438" indent="-452438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hu-HU" sz="1800" b="1" dirty="0">
                <a:solidFill>
                  <a:srgbClr val="0066FF"/>
                </a:solidFill>
              </a:rPr>
              <a:t>Keleti nyitás megindítása</a:t>
            </a:r>
            <a:r>
              <a:rPr lang="hu-HU" sz="1800" dirty="0">
                <a:solidFill>
                  <a:srgbClr val="0066FF"/>
                </a:solidFill>
              </a:rPr>
              <a:t> </a:t>
            </a:r>
            <a:r>
              <a:rPr lang="hu-HU" sz="1800" dirty="0"/>
              <a:t>– 2 évtizedet elaludtunk</a:t>
            </a:r>
          </a:p>
          <a:p>
            <a:pPr marL="452438" indent="-452438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hu-HU" sz="1800" b="1" dirty="0">
                <a:solidFill>
                  <a:srgbClr val="0066FF"/>
                </a:solidFill>
              </a:rPr>
              <a:t>Magyar államkötvények iránti kereslet </a:t>
            </a:r>
            <a:r>
              <a:rPr lang="hu-HU" sz="1800" dirty="0"/>
              <a:t>nő, miközben a piacról képes Magyarország magát finanszírozni</a:t>
            </a:r>
          </a:p>
          <a:p>
            <a:pPr marL="452438" indent="-452438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hu-HU" sz="1800" b="1" dirty="0">
                <a:solidFill>
                  <a:srgbClr val="0066FF"/>
                </a:solidFill>
              </a:rPr>
              <a:t>Nemzeti közszolgáltatások és kiemelt stratégiai energiatársaságok </a:t>
            </a:r>
            <a:r>
              <a:rPr lang="hu-HU" sz="1800" dirty="0"/>
              <a:t>visszavásárlása (pl. MOL, EON)</a:t>
            </a:r>
          </a:p>
          <a:p>
            <a:pPr marL="452438" indent="-452438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hu-HU" sz="1800" b="1" dirty="0">
                <a:solidFill>
                  <a:srgbClr val="0066FF"/>
                </a:solidFill>
              </a:rPr>
              <a:t>Magyar kereskedőházak rendszere </a:t>
            </a:r>
            <a:r>
              <a:rPr lang="hu-HU" sz="1800" dirty="0" smtClean="0"/>
              <a:t>– a  </a:t>
            </a:r>
            <a:r>
              <a:rPr lang="hu-HU" sz="1800" dirty="0"/>
              <a:t>kiépítés megkezdése</a:t>
            </a:r>
          </a:p>
          <a:p>
            <a:pPr marL="452438" indent="-452438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hu-HU" sz="1800" b="1" dirty="0">
                <a:solidFill>
                  <a:srgbClr val="0066FF"/>
                </a:solidFill>
              </a:rPr>
              <a:t>Rezsicsökkentés és a nyugdíjak reálértékének </a:t>
            </a:r>
            <a:r>
              <a:rPr lang="hu-HU" sz="1800" dirty="0"/>
              <a:t>a megőrzése</a:t>
            </a:r>
          </a:p>
          <a:p>
            <a:pPr marL="452438" indent="-452438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hu-HU" sz="1800" b="1" dirty="0" err="1">
                <a:solidFill>
                  <a:srgbClr val="0066FF"/>
                </a:solidFill>
              </a:rPr>
              <a:t>Offshore-k</a:t>
            </a:r>
            <a:r>
              <a:rPr lang="hu-HU" sz="1800" b="1" dirty="0">
                <a:solidFill>
                  <a:srgbClr val="0066FF"/>
                </a:solidFill>
              </a:rPr>
              <a:t> elleni nemzetközi közös fellépéshez </a:t>
            </a:r>
            <a:r>
              <a:rPr lang="hu-HU" sz="1800" dirty="0"/>
              <a:t>csatlakozás</a:t>
            </a:r>
          </a:p>
          <a:p>
            <a:pPr marL="452438" indent="-452438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hu-HU" sz="1800" b="1" dirty="0">
                <a:solidFill>
                  <a:srgbClr val="0066FF"/>
                </a:solidFill>
              </a:rPr>
              <a:t>Új és olcsó vállalkozási hitelek </a:t>
            </a:r>
            <a:r>
              <a:rPr lang="hu-HU" sz="1800" dirty="0"/>
              <a:t>nyújtása</a:t>
            </a:r>
          </a:p>
          <a:p>
            <a:pPr marL="452438" indent="-452438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hu-HU" sz="1800" b="1" dirty="0">
                <a:solidFill>
                  <a:srgbClr val="0066FF"/>
                </a:solidFill>
              </a:rPr>
              <a:t>2014-2020-as fejlesztési felkészülés </a:t>
            </a:r>
            <a:r>
              <a:rPr lang="hu-HU" sz="1800" dirty="0"/>
              <a:t>megindítása</a:t>
            </a:r>
          </a:p>
          <a:p>
            <a:pPr marL="452438" indent="-452438">
              <a:lnSpc>
                <a:spcPct val="12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hu-HU" sz="1800" dirty="0"/>
              <a:t>…. DE MÉG SOK A KÖZÖS TEENDŐ </a:t>
            </a:r>
            <a:r>
              <a:rPr lang="hu-HU" sz="1800" dirty="0" smtClean="0">
                <a:sym typeface="Wingdings 3"/>
              </a:rPr>
              <a:t></a:t>
            </a:r>
            <a:r>
              <a:rPr lang="hu-HU" sz="1800" dirty="0" smtClean="0"/>
              <a:t> </a:t>
            </a:r>
            <a:r>
              <a:rPr lang="hu-HU" sz="1800" b="1" dirty="0">
                <a:solidFill>
                  <a:srgbClr val="0066FF"/>
                </a:solidFill>
              </a:rPr>
              <a:t>KISZÁMÍTHATÓSÁG ÉS </a:t>
            </a:r>
            <a:r>
              <a:rPr lang="hu-HU" sz="1800" b="1" dirty="0" smtClean="0">
                <a:solidFill>
                  <a:srgbClr val="0066FF"/>
                </a:solidFill>
              </a:rPr>
              <a:t>PARTNERSÉG</a:t>
            </a:r>
            <a:endParaRPr lang="hu-HU" sz="18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12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</p:spPr>
        <p:txBody>
          <a:bodyPr>
            <a:normAutofit fontScale="90000"/>
          </a:bodyPr>
          <a:lstStyle/>
          <a:p>
            <a:r>
              <a:rPr lang="hu-HU" sz="3200" b="1" dirty="0">
                <a:solidFill>
                  <a:srgbClr val="0066FF"/>
                </a:solidFill>
              </a:rPr>
              <a:t>EU 2020 Stratégiával összhangban lévő </a:t>
            </a:r>
            <a:br>
              <a:rPr lang="hu-HU" sz="3200" b="1" dirty="0">
                <a:solidFill>
                  <a:srgbClr val="0066FF"/>
                </a:solidFill>
              </a:rPr>
            </a:br>
            <a:r>
              <a:rPr lang="hu-HU" sz="3200" b="1" dirty="0">
                <a:solidFill>
                  <a:srgbClr val="0066FF"/>
                </a:solidFill>
              </a:rPr>
              <a:t>tematikus célkitűzések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412776"/>
            <a:ext cx="8460432" cy="4752528"/>
          </a:xfrm>
        </p:spPr>
        <p:txBody>
          <a:bodyPr>
            <a:noAutofit/>
          </a:bodyPr>
          <a:lstStyle/>
          <a:p>
            <a:pPr marL="0" lvl="0" indent="0" fontAlgn="base">
              <a:spcBef>
                <a:spcPts val="400"/>
              </a:spcBef>
              <a:spcAft>
                <a:spcPct val="0"/>
              </a:spcAft>
              <a:buNone/>
              <a:tabLst>
                <a:tab pos="452438" algn="l"/>
              </a:tabLst>
            </a:pPr>
            <a:r>
              <a:rPr lang="hu-HU" altLang="zh-CN" sz="1800" b="1" dirty="0">
                <a:solidFill>
                  <a:srgbClr val="1F497D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hu-HU" altLang="zh-CN" sz="1800" b="1" dirty="0" smtClean="0">
                <a:solidFill>
                  <a:srgbClr val="1F497D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1)	</a:t>
            </a:r>
            <a:r>
              <a:rPr lang="hu-HU" altLang="zh-CN" sz="1800" dirty="0" smtClean="0">
                <a:solidFill>
                  <a:srgbClr val="1F497D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Az </a:t>
            </a:r>
            <a:r>
              <a:rPr lang="hu-HU" altLang="zh-CN" sz="1800" dirty="0">
                <a:solidFill>
                  <a:srgbClr val="1F497D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innováció, technológiai fejlesztés és kutatás erősítése;</a:t>
            </a:r>
          </a:p>
          <a:p>
            <a:pPr marL="0" lvl="0" indent="0" fontAlgn="base">
              <a:spcBef>
                <a:spcPts val="400"/>
              </a:spcBef>
              <a:spcAft>
                <a:spcPct val="0"/>
              </a:spcAft>
              <a:buNone/>
              <a:tabLst>
                <a:tab pos="452438" algn="l"/>
              </a:tabLst>
            </a:pPr>
            <a:r>
              <a:rPr lang="hu-HU" altLang="zh-CN" sz="1800" b="1" dirty="0">
                <a:solidFill>
                  <a:srgbClr val="1F497D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hu-HU" altLang="zh-CN" sz="1800" b="1" dirty="0" smtClean="0">
                <a:solidFill>
                  <a:srgbClr val="1F497D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2)</a:t>
            </a:r>
            <a:r>
              <a:rPr lang="hu-HU" altLang="zh-CN" sz="1800" dirty="0" smtClean="0">
                <a:solidFill>
                  <a:srgbClr val="1F497D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	A </a:t>
            </a:r>
            <a:r>
              <a:rPr lang="hu-HU" altLang="zh-CN" sz="1800" dirty="0">
                <a:solidFill>
                  <a:srgbClr val="1F497D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kommunikációs technológiákhoz való hozzáférhetőségének használati </a:t>
            </a:r>
            <a:r>
              <a:rPr lang="hu-HU" altLang="zh-CN" sz="1800" dirty="0" smtClean="0">
                <a:solidFill>
                  <a:srgbClr val="1F497D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	sebességének </a:t>
            </a:r>
            <a:r>
              <a:rPr lang="hu-HU" altLang="zh-CN" sz="1800" dirty="0">
                <a:solidFill>
                  <a:srgbClr val="1F497D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és </a:t>
            </a:r>
            <a:r>
              <a:rPr lang="hu-HU" altLang="zh-CN" sz="1800" dirty="0" smtClean="0">
                <a:solidFill>
                  <a:srgbClr val="1F497D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minőségének </a:t>
            </a:r>
            <a:r>
              <a:rPr lang="hu-HU" altLang="zh-CN" sz="1800" dirty="0">
                <a:solidFill>
                  <a:srgbClr val="1F497D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emelése;</a:t>
            </a:r>
          </a:p>
          <a:p>
            <a:pPr marL="0" lvl="0" indent="0" fontAlgn="base">
              <a:spcBef>
                <a:spcPts val="400"/>
              </a:spcBef>
              <a:spcAft>
                <a:spcPct val="0"/>
              </a:spcAft>
              <a:buNone/>
              <a:tabLst>
                <a:tab pos="452438" algn="l"/>
              </a:tabLst>
            </a:pPr>
            <a:r>
              <a:rPr lang="hu-HU" altLang="zh-CN" sz="1800" b="1" dirty="0">
                <a:solidFill>
                  <a:srgbClr val="1F497D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hu-HU" altLang="zh-CN" sz="1800" b="1" dirty="0" smtClean="0">
                <a:solidFill>
                  <a:srgbClr val="1F497D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3)	</a:t>
            </a:r>
            <a:r>
              <a:rPr lang="hu-HU" altLang="zh-CN" sz="1800" dirty="0" smtClean="0">
                <a:solidFill>
                  <a:srgbClr val="1F497D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KKV-k </a:t>
            </a:r>
            <a:r>
              <a:rPr lang="hu-HU" altLang="zh-CN" sz="1800" dirty="0">
                <a:solidFill>
                  <a:srgbClr val="1F497D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versenyképességének növelése, valamint a mezőgazdasági, halászati és </a:t>
            </a:r>
            <a:r>
              <a:rPr lang="hu-HU" altLang="zh-CN" sz="1800" dirty="0" smtClean="0">
                <a:solidFill>
                  <a:srgbClr val="1F497D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	vízgazdálkodási </a:t>
            </a:r>
            <a:r>
              <a:rPr lang="hu-HU" altLang="zh-CN" sz="1800" dirty="0">
                <a:solidFill>
                  <a:srgbClr val="1F497D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szektorok fejlesztése;</a:t>
            </a:r>
          </a:p>
          <a:p>
            <a:pPr marL="0" lvl="0" indent="0" fontAlgn="base">
              <a:spcBef>
                <a:spcPts val="400"/>
              </a:spcBef>
              <a:spcAft>
                <a:spcPct val="0"/>
              </a:spcAft>
              <a:buNone/>
              <a:tabLst>
                <a:tab pos="452438" algn="l"/>
              </a:tabLst>
            </a:pPr>
            <a:r>
              <a:rPr lang="hu-HU" altLang="zh-CN" sz="1800" b="1" dirty="0">
                <a:solidFill>
                  <a:srgbClr val="1F497D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hu-HU" altLang="zh-CN" sz="1800" b="1" dirty="0" smtClean="0">
                <a:solidFill>
                  <a:srgbClr val="1F497D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4)</a:t>
            </a:r>
            <a:r>
              <a:rPr lang="hu-HU" altLang="zh-CN" sz="1800" dirty="0" smtClean="0">
                <a:solidFill>
                  <a:srgbClr val="1F497D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	Az </a:t>
            </a:r>
            <a:r>
              <a:rPr lang="hu-HU" altLang="zh-CN" sz="1800" dirty="0">
                <a:solidFill>
                  <a:srgbClr val="1F497D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alacsony széndioxid kibocsátású gazdaság irányába való elmozdulás támogatása;</a:t>
            </a:r>
          </a:p>
          <a:p>
            <a:pPr marL="0" lvl="0" indent="0" fontAlgn="base">
              <a:spcBef>
                <a:spcPts val="400"/>
              </a:spcBef>
              <a:spcAft>
                <a:spcPct val="0"/>
              </a:spcAft>
              <a:buNone/>
              <a:tabLst>
                <a:tab pos="452438" algn="l"/>
              </a:tabLst>
            </a:pPr>
            <a:r>
              <a:rPr lang="hu-HU" altLang="zh-CN" sz="1800" b="1" dirty="0">
                <a:solidFill>
                  <a:srgbClr val="128A26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hu-HU" altLang="zh-CN" sz="1800" b="1" dirty="0" smtClean="0">
                <a:solidFill>
                  <a:srgbClr val="128A26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5)	</a:t>
            </a:r>
            <a:r>
              <a:rPr lang="hu-HU" altLang="zh-CN" sz="1800" dirty="0" smtClean="0">
                <a:solidFill>
                  <a:srgbClr val="128A26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hu-HU" altLang="zh-CN" sz="1800" dirty="0">
                <a:solidFill>
                  <a:srgbClr val="128A26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klíma változáshoz való alkalmazkodás és kockázat  megelőzés és menedzsment </a:t>
            </a:r>
            <a:r>
              <a:rPr lang="hu-HU" altLang="zh-CN" sz="1800" dirty="0" smtClean="0">
                <a:solidFill>
                  <a:srgbClr val="128A26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	elősegítése</a:t>
            </a:r>
            <a:r>
              <a:rPr lang="hu-HU" altLang="zh-CN" sz="1800" dirty="0">
                <a:solidFill>
                  <a:srgbClr val="128A26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 marL="0" lvl="0" indent="0" fontAlgn="base">
              <a:spcBef>
                <a:spcPts val="400"/>
              </a:spcBef>
              <a:spcAft>
                <a:spcPct val="0"/>
              </a:spcAft>
              <a:buNone/>
              <a:tabLst>
                <a:tab pos="452438" algn="l"/>
              </a:tabLst>
            </a:pPr>
            <a:r>
              <a:rPr lang="hu-HU" altLang="zh-CN" sz="1800" b="1" dirty="0">
                <a:solidFill>
                  <a:srgbClr val="128A26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hu-HU" altLang="zh-CN" sz="1800" b="1" dirty="0" smtClean="0">
                <a:solidFill>
                  <a:srgbClr val="128A26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6)</a:t>
            </a:r>
            <a:r>
              <a:rPr lang="hu-HU" altLang="zh-CN" sz="1800" dirty="0" smtClean="0">
                <a:solidFill>
                  <a:srgbClr val="128A26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	Környezetvédelem </a:t>
            </a:r>
            <a:r>
              <a:rPr lang="hu-HU" altLang="zh-CN" sz="1800" dirty="0">
                <a:solidFill>
                  <a:srgbClr val="128A26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és az erőforrások hatékony felhasználása;</a:t>
            </a:r>
          </a:p>
          <a:p>
            <a:pPr marL="0" lvl="0" indent="0" fontAlgn="base">
              <a:spcBef>
                <a:spcPts val="400"/>
              </a:spcBef>
              <a:spcAft>
                <a:spcPct val="0"/>
              </a:spcAft>
              <a:buNone/>
              <a:tabLst>
                <a:tab pos="452438" algn="l"/>
              </a:tabLst>
            </a:pPr>
            <a:r>
              <a:rPr lang="hu-HU" altLang="zh-CN" sz="1800" b="1" dirty="0">
                <a:solidFill>
                  <a:srgbClr val="128A26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hu-HU" altLang="zh-CN" sz="1800" b="1" dirty="0" smtClean="0">
                <a:solidFill>
                  <a:srgbClr val="128A26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7)</a:t>
            </a:r>
            <a:r>
              <a:rPr lang="hu-HU" altLang="zh-CN" sz="1800" dirty="0" smtClean="0">
                <a:solidFill>
                  <a:srgbClr val="128A26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	Fenntartható </a:t>
            </a:r>
            <a:r>
              <a:rPr lang="hu-HU" altLang="zh-CN" sz="1800" dirty="0">
                <a:solidFill>
                  <a:srgbClr val="128A26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szállítmányozás elősegítése és a kulcsinfrastruktúrákban a szűk </a:t>
            </a:r>
            <a:r>
              <a:rPr lang="hu-HU" altLang="zh-CN" sz="1800" dirty="0" smtClean="0">
                <a:solidFill>
                  <a:srgbClr val="128A26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	keresztmetszetek </a:t>
            </a:r>
            <a:r>
              <a:rPr lang="hu-HU" altLang="zh-CN" sz="1800" dirty="0">
                <a:solidFill>
                  <a:srgbClr val="128A26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feloldása;</a:t>
            </a:r>
          </a:p>
          <a:p>
            <a:pPr marL="0" lvl="0" indent="0" fontAlgn="base">
              <a:spcBef>
                <a:spcPts val="400"/>
              </a:spcBef>
              <a:spcAft>
                <a:spcPct val="0"/>
              </a:spcAft>
              <a:buNone/>
              <a:tabLst>
                <a:tab pos="452438" algn="l"/>
              </a:tabLst>
            </a:pPr>
            <a:r>
              <a:rPr lang="hu-HU" altLang="zh-CN" sz="1800" b="1" dirty="0">
                <a:solidFill>
                  <a:srgbClr val="C0504D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hu-HU" altLang="zh-CN" sz="1800" b="1" dirty="0" smtClean="0">
                <a:solidFill>
                  <a:srgbClr val="C0504D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8)	</a:t>
            </a:r>
            <a:r>
              <a:rPr lang="hu-HU" altLang="zh-CN" sz="1800" dirty="0" smtClean="0">
                <a:solidFill>
                  <a:srgbClr val="C0504D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hu-HU" altLang="zh-CN" sz="1800" dirty="0">
                <a:solidFill>
                  <a:srgbClr val="C0504D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foglalkoztatás bővítése és a munkaerő mobilitásának támogatása </a:t>
            </a:r>
          </a:p>
          <a:p>
            <a:pPr marL="0" lvl="0" indent="0" fontAlgn="base">
              <a:spcBef>
                <a:spcPts val="400"/>
              </a:spcBef>
              <a:spcAft>
                <a:spcPct val="0"/>
              </a:spcAft>
              <a:buNone/>
              <a:tabLst>
                <a:tab pos="452438" algn="l"/>
              </a:tabLst>
            </a:pPr>
            <a:r>
              <a:rPr lang="en-GB" altLang="zh-CN" sz="1800" b="1" dirty="0">
                <a:solidFill>
                  <a:srgbClr val="C0504D"/>
                </a:solidFill>
                <a:latin typeface="Calibri" pitchFamily="34" charset="0"/>
                <a:cs typeface="宋体"/>
              </a:rPr>
              <a:t>(</a:t>
            </a:r>
            <a:r>
              <a:rPr lang="en-GB" altLang="zh-CN" sz="1800" b="1" dirty="0" smtClean="0">
                <a:solidFill>
                  <a:srgbClr val="C0504D"/>
                </a:solidFill>
                <a:latin typeface="Calibri" pitchFamily="34" charset="0"/>
                <a:cs typeface="宋体"/>
              </a:rPr>
              <a:t>9)</a:t>
            </a:r>
            <a:r>
              <a:rPr lang="hu-HU" altLang="zh-CN" sz="1800" dirty="0" smtClean="0">
                <a:solidFill>
                  <a:srgbClr val="C0504D"/>
                </a:solidFill>
                <a:latin typeface="Calibri" pitchFamily="34" charset="0"/>
                <a:cs typeface="宋体"/>
              </a:rPr>
              <a:t>	A</a:t>
            </a:r>
            <a:r>
              <a:rPr lang="en-GB" altLang="zh-CN" sz="1800" dirty="0" smtClean="0">
                <a:solidFill>
                  <a:srgbClr val="C0504D"/>
                </a:solidFill>
                <a:latin typeface="Calibri" pitchFamily="34" charset="0"/>
                <a:cs typeface="宋体"/>
              </a:rPr>
              <a:t> </a:t>
            </a:r>
            <a:r>
              <a:rPr lang="hu-HU" altLang="zh-CN" sz="1800" dirty="0">
                <a:solidFill>
                  <a:srgbClr val="C0504D"/>
                </a:solidFill>
                <a:latin typeface="Calibri" pitchFamily="34" charset="0"/>
                <a:cs typeface="宋体"/>
              </a:rPr>
              <a:t>társadalmi befogadás előmozdítása és a szegénység elleni küzdelem</a:t>
            </a:r>
            <a:r>
              <a:rPr lang="hu-HU" altLang="zh-CN" sz="1800" dirty="0">
                <a:solidFill>
                  <a:srgbClr val="C0504D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 fontAlgn="base">
              <a:spcBef>
                <a:spcPts val="400"/>
              </a:spcBef>
              <a:spcAft>
                <a:spcPct val="0"/>
              </a:spcAft>
              <a:buNone/>
              <a:tabLst>
                <a:tab pos="452438" algn="l"/>
              </a:tabLst>
            </a:pPr>
            <a:r>
              <a:rPr lang="hu-HU" altLang="zh-CN" sz="1800" b="1" dirty="0">
                <a:solidFill>
                  <a:srgbClr val="C0504D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hu-HU" altLang="zh-CN" sz="1800" b="1" dirty="0" smtClean="0">
                <a:solidFill>
                  <a:srgbClr val="C0504D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10)	</a:t>
            </a:r>
            <a:r>
              <a:rPr lang="hu-HU" altLang="zh-CN" sz="1800" dirty="0" smtClean="0">
                <a:solidFill>
                  <a:srgbClr val="C0504D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Beruházás </a:t>
            </a:r>
            <a:r>
              <a:rPr lang="hu-HU" altLang="zh-CN" sz="1800" dirty="0">
                <a:solidFill>
                  <a:srgbClr val="C0504D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az oktatásba és a képzésbe</a:t>
            </a:r>
          </a:p>
          <a:p>
            <a:pPr marL="0" lvl="0" indent="0" fontAlgn="base">
              <a:spcBef>
                <a:spcPts val="400"/>
              </a:spcBef>
              <a:spcAft>
                <a:spcPct val="0"/>
              </a:spcAft>
              <a:buNone/>
              <a:tabLst>
                <a:tab pos="452438" algn="l"/>
              </a:tabLst>
            </a:pPr>
            <a:r>
              <a:rPr lang="hu-HU" altLang="zh-CN" sz="1800" b="1" dirty="0">
                <a:solidFill>
                  <a:srgbClr val="C0504D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hu-HU" altLang="zh-CN" sz="1800" b="1" dirty="0" smtClean="0">
                <a:solidFill>
                  <a:srgbClr val="C0504D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11)	</a:t>
            </a:r>
            <a:r>
              <a:rPr lang="hu-HU" altLang="zh-CN" sz="1800" dirty="0" smtClean="0">
                <a:solidFill>
                  <a:srgbClr val="C0504D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Az </a:t>
            </a:r>
            <a:r>
              <a:rPr lang="hu-HU" altLang="zh-CN" sz="1800" dirty="0">
                <a:solidFill>
                  <a:srgbClr val="C0504D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intézményi kapacitás javítása és hatékony </a:t>
            </a:r>
            <a:r>
              <a:rPr lang="hu-HU" altLang="zh-CN" sz="1800" dirty="0" smtClean="0">
                <a:solidFill>
                  <a:srgbClr val="C0504D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közigazgatás</a:t>
            </a:r>
            <a:endParaRPr lang="hu-HU" sz="1800" dirty="0">
              <a:solidFill>
                <a:srgbClr val="C0504D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79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27784" y="170534"/>
            <a:ext cx="6131024" cy="994122"/>
          </a:xfrm>
        </p:spPr>
        <p:txBody>
          <a:bodyPr>
            <a:normAutofit fontScale="90000"/>
          </a:bodyPr>
          <a:lstStyle/>
          <a:p>
            <a:r>
              <a:rPr lang="hu-HU" sz="3200" b="1" dirty="0">
                <a:solidFill>
                  <a:srgbClr val="0066FF"/>
                </a:solidFill>
              </a:rPr>
              <a:t>Országos és megyei tervezési folyamatok </a:t>
            </a:r>
            <a:r>
              <a:rPr lang="hu-HU" sz="3200" b="1" dirty="0" smtClean="0">
                <a:solidFill>
                  <a:srgbClr val="0066FF"/>
                </a:solidFill>
              </a:rPr>
              <a:t>áttekintése</a:t>
            </a:r>
            <a:endParaRPr lang="hu-HU" sz="3200" b="1" dirty="0">
              <a:solidFill>
                <a:srgbClr val="0066FF"/>
              </a:solidFill>
            </a:endParaRPr>
          </a:p>
        </p:txBody>
      </p:sp>
      <p:pic>
        <p:nvPicPr>
          <p:cNvPr id="1027" name="Picture 3" descr="D:\NTH\Feladatok\2013.05.14_HN prezentáció Nyíregyházára\Bemutató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2"/>
          <a:stretch/>
        </p:blipFill>
        <p:spPr bwMode="auto">
          <a:xfrm>
            <a:off x="0" y="1155031"/>
            <a:ext cx="9144000" cy="570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60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rgbClr val="0066FF"/>
                </a:solidFill>
              </a:rPr>
              <a:t>NEMZETI FEJLESZTÉS 2020/2030 OFTK helye, szerepe a tervezésben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412776"/>
            <a:ext cx="8460432" cy="4752528"/>
          </a:xfrm>
        </p:spPr>
        <p:txBody>
          <a:bodyPr>
            <a:normAutofit/>
          </a:bodyPr>
          <a:lstStyle/>
          <a:p>
            <a:pPr marL="495300" lvl="0" indent="-495300" algn="ctr" fontAlgn="base">
              <a:lnSpc>
                <a:spcPct val="110000"/>
              </a:lnSpc>
              <a:spcAft>
                <a:spcPct val="0"/>
              </a:spcAft>
              <a:buNone/>
            </a:pPr>
            <a:r>
              <a:rPr lang="hu-HU" sz="1700" b="1" u="sng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LEGITIM</a:t>
            </a:r>
            <a:r>
              <a:rPr lang="hu-HU" sz="17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700" b="1" u="sng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POLITIKAI</a:t>
            </a:r>
            <a:r>
              <a:rPr lang="hu-HU" sz="17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TERVDOKUMENTUM,</a:t>
            </a:r>
            <a:br>
              <a:rPr lang="hu-HU" sz="17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hu-HU" sz="17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TERVEZÉSE </a:t>
            </a:r>
            <a:r>
              <a:rPr lang="hu-HU" sz="1700" b="1" u="sng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JOGSZABÁLYI HÁTTÉR</a:t>
            </a:r>
            <a:r>
              <a:rPr lang="hu-HU" sz="17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REL TÁMOGATOTT,</a:t>
            </a:r>
          </a:p>
          <a:p>
            <a:pPr marL="495300" lvl="0" indent="-495300" algn="ctr" fontAlgn="base">
              <a:lnSpc>
                <a:spcPct val="110000"/>
              </a:lnSpc>
              <a:spcAft>
                <a:spcPct val="0"/>
              </a:spcAft>
              <a:buNone/>
            </a:pPr>
            <a:r>
              <a:rPr lang="hu-HU" sz="17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FEJLESZTÉSI </a:t>
            </a:r>
            <a:r>
              <a:rPr lang="hu-HU" sz="1700" b="1" u="sng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TERVEZÉS ALAPJA</a:t>
            </a:r>
          </a:p>
          <a:p>
            <a:pPr marL="495300" lvl="0" indent="-495300" fontAlgn="base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hu-HU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Elkészítéséről </a:t>
            </a:r>
            <a:r>
              <a:rPr lang="hu-HU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hu-HU" sz="1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területfejlesztésről és a területrendezésről szóló 1996. évi XXI. törvény</a:t>
            </a:r>
            <a:r>
              <a:rPr lang="hu-HU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9/B. § a) és b) pontja rendelkezik, valamint a</a:t>
            </a:r>
          </a:p>
          <a:p>
            <a:pPr marL="495300" lvl="0" indent="-495300" algn="just" fontAlgn="base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hu-HU" sz="1600" b="1" dirty="0">
                <a:solidFill>
                  <a:srgbClr val="0066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Kormány</a:t>
            </a:r>
            <a:r>
              <a:rPr lang="hu-HU" sz="16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6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1254/2012. (VII. 19.) Korm. határozata </a:t>
            </a:r>
            <a:r>
              <a:rPr lang="hu-HU" sz="1600" dirty="0">
                <a:solidFill>
                  <a:srgbClr val="0066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területfejlesztési politika megújításáról, az új Országos Területfejlesztési és az új Országos Fejlesztési Koncepció kidolgozásáról</a:t>
            </a:r>
          </a:p>
          <a:p>
            <a:pPr marL="495300" lvl="0" indent="-495300" fontAlgn="base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hu-HU" sz="1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Hosszú távon </a:t>
            </a:r>
            <a:r>
              <a:rPr lang="hu-HU" sz="1600" b="1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teljes tervezéssel </a:t>
            </a:r>
            <a:r>
              <a:rPr lang="hu-HU" sz="1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készül</a:t>
            </a:r>
          </a:p>
          <a:p>
            <a:pPr marL="495300" lvl="0" indent="-495300" fontAlgn="base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hu-HU" sz="1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Nyílt, iteratív tervezési folyamat</a:t>
            </a:r>
          </a:p>
          <a:p>
            <a:pPr marL="495300" lvl="0" indent="-495300" fontAlgn="base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hu-HU" sz="1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Középtávon </a:t>
            </a:r>
            <a:r>
              <a:rPr lang="hu-HU" sz="1600" b="1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fókuszált üzeneteket </a:t>
            </a:r>
            <a:r>
              <a:rPr lang="hu-HU" sz="1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</a:t>
            </a:r>
          </a:p>
          <a:p>
            <a:pPr marL="495300" lvl="0" indent="-495300" algn="just" fontAlgn="base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hu-HU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hu-HU" sz="1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nemzeti fejlesztéspolitika</a:t>
            </a:r>
            <a:r>
              <a:rPr lang="hu-HU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és azzal egyenrangúan a </a:t>
            </a:r>
            <a:r>
              <a:rPr lang="hu-HU" sz="1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területfejlesztési politika </a:t>
            </a:r>
            <a:r>
              <a:rPr lang="hu-HU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egészét foglalja keretbe</a:t>
            </a:r>
          </a:p>
          <a:p>
            <a:pPr marL="495300" lvl="0" indent="-495300" algn="just" fontAlgn="base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hu-HU" sz="1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Egy </a:t>
            </a:r>
            <a:r>
              <a:rPr lang="hu-HU" sz="1600" b="1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átfogó, nemzeti fejlesztéspolitikai </a:t>
            </a:r>
            <a:r>
              <a:rPr lang="hu-HU" sz="1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dokumentumban</a:t>
            </a:r>
            <a:r>
              <a:rPr lang="hu-HU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rögzíti az ágazati fejlesztési és a területfejlesztési </a:t>
            </a:r>
            <a:r>
              <a:rPr lang="hu-HU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célokat</a:t>
            </a:r>
            <a:endParaRPr lang="hu-HU" sz="1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80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</p:spPr>
        <p:txBody>
          <a:bodyPr>
            <a:normAutofit/>
          </a:bodyPr>
          <a:lstStyle/>
          <a:p>
            <a:endParaRPr lang="hu-HU" sz="3200" b="1" dirty="0">
              <a:solidFill>
                <a:srgbClr val="0066FF"/>
              </a:solidFill>
            </a:endParaRPr>
          </a:p>
        </p:txBody>
      </p:sp>
      <p:pic>
        <p:nvPicPr>
          <p:cNvPr id="4" name="Tartalom hely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4000" t="17175" r="15768" b="20404"/>
          <a:stretch>
            <a:fillRect/>
          </a:stretch>
        </p:blipFill>
        <p:spPr bwMode="auto">
          <a:xfrm>
            <a:off x="-25421" y="0"/>
            <a:ext cx="91694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120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rgbClr val="0066FF"/>
                </a:solidFill>
              </a:rPr>
              <a:t>Magyarország 2030 – jövőkép és ország stratégiai elemek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412776"/>
            <a:ext cx="8460432" cy="4752528"/>
          </a:xfrm>
        </p:spPr>
        <p:txBody>
          <a:bodyPr>
            <a:noAutofit/>
          </a:bodyPr>
          <a:lstStyle/>
          <a:p>
            <a:pPr marL="269875" indent="-269875">
              <a:lnSpc>
                <a:spcPct val="90000"/>
              </a:lnSpc>
              <a:spcBef>
                <a:spcPts val="300"/>
              </a:spcBef>
              <a:buFontTx/>
              <a:buAutoNum type="arabicPeriod"/>
            </a:pPr>
            <a:r>
              <a:rPr lang="hu-HU" sz="1400" b="1" dirty="0">
                <a:solidFill>
                  <a:srgbClr val="0066FF"/>
                </a:solidFill>
              </a:rPr>
              <a:t>Európa egyik és Közép-Európa legversenyképesebb országa</a:t>
            </a:r>
            <a:r>
              <a:rPr lang="hu-HU" sz="1400" dirty="0"/>
              <a:t>, stratégiai cél a GDP megkétszerezése, az aktivitási szint növelése, a pozitív </a:t>
            </a:r>
            <a:r>
              <a:rPr lang="hu-HU" sz="1400" dirty="0" err="1"/>
              <a:t>brain-drain</a:t>
            </a:r>
            <a:endParaRPr lang="hu-HU" sz="1400" dirty="0"/>
          </a:p>
          <a:p>
            <a:pPr marL="269875" indent="-269875">
              <a:lnSpc>
                <a:spcPct val="90000"/>
              </a:lnSpc>
              <a:spcBef>
                <a:spcPts val="300"/>
              </a:spcBef>
              <a:buFontTx/>
              <a:buAutoNum type="arabicPeriod"/>
            </a:pPr>
            <a:r>
              <a:rPr lang="hu-HU" sz="1400" b="1" dirty="0">
                <a:solidFill>
                  <a:srgbClr val="0066FF"/>
                </a:solidFill>
              </a:rPr>
              <a:t>Gyarapodó, szolidáris, gyógyuló, öngondoskodó, erős és befogadó </a:t>
            </a:r>
            <a:r>
              <a:rPr lang="hu-HU" sz="1400" dirty="0"/>
              <a:t>magyar nemzet </a:t>
            </a:r>
          </a:p>
          <a:p>
            <a:pPr marL="269875" indent="-269875">
              <a:lnSpc>
                <a:spcPct val="90000"/>
              </a:lnSpc>
              <a:spcBef>
                <a:spcPts val="300"/>
              </a:spcBef>
              <a:buFontTx/>
              <a:buAutoNum type="arabicPeriod"/>
            </a:pPr>
            <a:r>
              <a:rPr lang="hu-HU" sz="1400" b="1" dirty="0">
                <a:solidFill>
                  <a:srgbClr val="0066FF"/>
                </a:solidFill>
              </a:rPr>
              <a:t>Gyógyító Magyarország </a:t>
            </a:r>
            <a:r>
              <a:rPr lang="hu-HU" sz="1400" dirty="0"/>
              <a:t>- európai egészséggazdasági tudás, szellemi és szolgáltató központ </a:t>
            </a:r>
          </a:p>
          <a:p>
            <a:pPr marL="355600" lvl="2" indent="-139700">
              <a:lnSpc>
                <a:spcPct val="90000"/>
              </a:lnSpc>
              <a:spcBef>
                <a:spcPts val="300"/>
              </a:spcBef>
            </a:pPr>
            <a:r>
              <a:rPr lang="hu-HU" sz="1100" dirty="0"/>
              <a:t>európai gyógyító és lelki központ (pl. Mária országa)</a:t>
            </a:r>
          </a:p>
          <a:p>
            <a:pPr marL="269875" indent="-269875">
              <a:lnSpc>
                <a:spcPct val="90000"/>
              </a:lnSpc>
              <a:spcBef>
                <a:spcPts val="300"/>
              </a:spcBef>
              <a:buFontTx/>
              <a:buAutoNum type="arabicPeriod"/>
            </a:pPr>
            <a:r>
              <a:rPr lang="hu-HU" sz="1400" b="1" dirty="0">
                <a:solidFill>
                  <a:srgbClr val="0066FF"/>
                </a:solidFill>
              </a:rPr>
              <a:t>Magyarország, ahol a Európában az egyik legjobb kombináció- </a:t>
            </a:r>
            <a:r>
              <a:rPr lang="hu-HU" sz="1400" dirty="0"/>
              <a:t>lakni, élni és dolgozni </a:t>
            </a:r>
          </a:p>
          <a:p>
            <a:pPr marL="269875" indent="-269875">
              <a:lnSpc>
                <a:spcPct val="90000"/>
              </a:lnSpc>
              <a:spcBef>
                <a:spcPts val="300"/>
              </a:spcBef>
              <a:buFontTx/>
              <a:buAutoNum type="arabicPeriod"/>
            </a:pPr>
            <a:r>
              <a:rPr lang="hu-HU" sz="1400" b="1" dirty="0">
                <a:solidFill>
                  <a:srgbClr val="0066FF"/>
                </a:solidFill>
              </a:rPr>
              <a:t>Center of excellence , azaz az ötödik égtáj </a:t>
            </a:r>
            <a:r>
              <a:rPr lang="hu-HU" sz="1400" dirty="0" smtClean="0"/>
              <a:t>– Magyarország </a:t>
            </a:r>
            <a:r>
              <a:rPr lang="hu-HU" sz="1400" dirty="0"/>
              <a:t>mint sikeres európai regionális – fejlesztési, tudás, logisztikai, szolgáltatási, kereskedelmi elosztó, ipari és hálózati központ – 7 ország, 7 kultúra ismerete, a Híd és KAPU K-NY, É-D között</a:t>
            </a:r>
          </a:p>
          <a:p>
            <a:pPr marL="355600" lvl="2" indent="-139700">
              <a:lnSpc>
                <a:spcPct val="90000"/>
              </a:lnSpc>
              <a:spcBef>
                <a:spcPts val="300"/>
              </a:spcBef>
            </a:pPr>
            <a:r>
              <a:rPr lang="hu-HU" sz="1100" dirty="0"/>
              <a:t>a keleti gazdasági selyemút nyugati kapuja – az észak-déli autóipari központok közepe, nyugat-európai innovációs zóna keleti kapuja </a:t>
            </a:r>
          </a:p>
          <a:p>
            <a:pPr marL="269875" indent="-269875">
              <a:lnSpc>
                <a:spcPct val="90000"/>
              </a:lnSpc>
              <a:spcBef>
                <a:spcPts val="300"/>
              </a:spcBef>
              <a:buFontTx/>
              <a:buAutoNum type="arabicPeriod"/>
            </a:pPr>
            <a:r>
              <a:rPr lang="hu-HU" sz="1400" b="1" dirty="0">
                <a:solidFill>
                  <a:srgbClr val="0066FF"/>
                </a:solidFill>
              </a:rPr>
              <a:t>Globális résekben növekedés – sikeres keleti nyitás és nyitás középre: </a:t>
            </a:r>
          </a:p>
          <a:p>
            <a:pPr marL="355600" lvl="2" indent="-139700">
              <a:lnSpc>
                <a:spcPct val="90000"/>
              </a:lnSpc>
              <a:spcBef>
                <a:spcPts val="0"/>
              </a:spcBef>
            </a:pPr>
            <a:r>
              <a:rPr lang="hu-HU" sz="1100" dirty="0"/>
              <a:t>magas hozzáadott értékű, tudásra épülő speciális iparágak: zöldgazdaság, </a:t>
            </a:r>
            <a:r>
              <a:rPr lang="hu-HU" sz="1100" dirty="0" err="1"/>
              <a:t>bionika</a:t>
            </a:r>
            <a:r>
              <a:rPr lang="hu-HU" sz="1100" dirty="0"/>
              <a:t>, vízre épülő innováció (kékipar), egészségipar-egészségügyi szolgáltatások, kreatív ipar</a:t>
            </a:r>
          </a:p>
          <a:p>
            <a:pPr marL="269875" indent="-269875">
              <a:lnSpc>
                <a:spcPct val="90000"/>
              </a:lnSpc>
              <a:spcBef>
                <a:spcPts val="300"/>
              </a:spcBef>
              <a:buFontTx/>
              <a:buAutoNum type="arabicPeriod"/>
            </a:pPr>
            <a:r>
              <a:rPr lang="hu-HU" sz="1400" b="1" dirty="0">
                <a:solidFill>
                  <a:srgbClr val="0066FF"/>
                </a:solidFill>
              </a:rPr>
              <a:t>Európa vizekben egyik leggazdagabb országa, </a:t>
            </a:r>
            <a:r>
              <a:rPr lang="hu-HU" sz="1400" dirty="0"/>
              <a:t>európai termál- és vízspecialista</a:t>
            </a:r>
          </a:p>
          <a:p>
            <a:pPr marL="269875" indent="-269875">
              <a:lnSpc>
                <a:spcPct val="90000"/>
              </a:lnSpc>
              <a:spcBef>
                <a:spcPts val="300"/>
              </a:spcBef>
              <a:buFontTx/>
              <a:buAutoNum type="arabicPeriod"/>
            </a:pPr>
            <a:r>
              <a:rPr lang="hu-HU" sz="1400" b="1" dirty="0">
                <a:solidFill>
                  <a:srgbClr val="0066FF"/>
                </a:solidFill>
              </a:rPr>
              <a:t>Tradícióra épülő kreatív innováció – hagyományok és kreativitás </a:t>
            </a:r>
          </a:p>
          <a:p>
            <a:pPr marL="355600" lvl="2" indent="-139700">
              <a:lnSpc>
                <a:spcPct val="90000"/>
              </a:lnSpc>
              <a:spcBef>
                <a:spcPts val="0"/>
              </a:spcBef>
            </a:pPr>
            <a:r>
              <a:rPr lang="hu-HU" sz="1100" dirty="0" smtClean="0"/>
              <a:t>különleges </a:t>
            </a:r>
            <a:r>
              <a:rPr lang="hu-HU" sz="1100" dirty="0"/>
              <a:t>kulturális, zenei, nyelvi adottságok, örökségértékek kreatív hasznosítása, értékteremtés </a:t>
            </a:r>
          </a:p>
          <a:p>
            <a:pPr marL="269875" indent="-269875">
              <a:lnSpc>
                <a:spcPct val="90000"/>
              </a:lnSpc>
              <a:spcBef>
                <a:spcPts val="300"/>
              </a:spcBef>
              <a:buFontTx/>
              <a:buAutoNum type="arabicPeriod"/>
            </a:pPr>
            <a:r>
              <a:rPr lang="hu-HU" sz="1400" b="1" dirty="0">
                <a:solidFill>
                  <a:srgbClr val="0066FF"/>
                </a:solidFill>
              </a:rPr>
              <a:t>A világ egyik tehetségközpontja, tehetség bázisa </a:t>
            </a:r>
          </a:p>
          <a:p>
            <a:pPr marL="355600" lvl="2" indent="-139700">
              <a:lnSpc>
                <a:spcPct val="90000"/>
              </a:lnSpc>
              <a:spcBef>
                <a:spcPts val="0"/>
              </a:spcBef>
            </a:pPr>
            <a:r>
              <a:rPr lang="hu-HU" sz="1100" dirty="0"/>
              <a:t>Ázsiai és európai értékrend – a Kelet és nyugat találkozópontja </a:t>
            </a:r>
          </a:p>
          <a:p>
            <a:pPr marL="269875" indent="-269875">
              <a:lnSpc>
                <a:spcPct val="90000"/>
              </a:lnSpc>
              <a:spcBef>
                <a:spcPts val="300"/>
              </a:spcBef>
              <a:buFontTx/>
              <a:buAutoNum type="arabicPeriod"/>
            </a:pPr>
            <a:r>
              <a:rPr lang="hu-HU" sz="1400" b="1" dirty="0">
                <a:solidFill>
                  <a:srgbClr val="0066FF"/>
                </a:solidFill>
              </a:rPr>
              <a:t>A természeti adottságok tudatos és fenntartható stratégiai hasznosítása és nemzeti védelme</a:t>
            </a:r>
          </a:p>
          <a:p>
            <a:pPr marL="355600" lvl="2" indent="-139700">
              <a:lnSpc>
                <a:spcPct val="90000"/>
              </a:lnSpc>
              <a:spcBef>
                <a:spcPts val="0"/>
              </a:spcBef>
            </a:pPr>
            <a:r>
              <a:rPr lang="hu-HU" sz="1100" dirty="0"/>
              <a:t>termőföldek kiváló minősége, az ország egész területén található </a:t>
            </a:r>
            <a:r>
              <a:rPr lang="hu-HU" sz="1100" dirty="0" err="1"/>
              <a:t>geotermális</a:t>
            </a:r>
            <a:r>
              <a:rPr lang="hu-HU" sz="1100" dirty="0"/>
              <a:t> adottságok, különleges gasztronómia és borok…</a:t>
            </a:r>
          </a:p>
          <a:p>
            <a:pPr marL="269875" indent="-269875">
              <a:lnSpc>
                <a:spcPct val="90000"/>
              </a:lnSpc>
              <a:spcBef>
                <a:spcPts val="300"/>
              </a:spcBef>
              <a:buFontTx/>
              <a:buAutoNum type="arabicPeriod"/>
            </a:pPr>
            <a:r>
              <a:rPr lang="hu-HU" sz="1400" b="1" dirty="0">
                <a:solidFill>
                  <a:srgbClr val="0066FF"/>
                </a:solidFill>
              </a:rPr>
              <a:t>Magyar modell – a közép: </a:t>
            </a:r>
            <a:r>
              <a:rPr lang="hu-HU" sz="1400" dirty="0"/>
              <a:t>középvállalkozások, a középosztály felemelkedése, új magyar munka modell, családok, közösségek, kisebbségek megerősítése</a:t>
            </a:r>
          </a:p>
          <a:p>
            <a:pPr marL="269875" indent="-269875">
              <a:lnSpc>
                <a:spcPct val="90000"/>
              </a:lnSpc>
              <a:spcBef>
                <a:spcPts val="300"/>
              </a:spcBef>
              <a:buFontTx/>
              <a:buAutoNum type="arabicPeriod"/>
            </a:pPr>
            <a:r>
              <a:rPr lang="hu-HU" sz="1400" b="1" dirty="0">
                <a:solidFill>
                  <a:srgbClr val="0066FF"/>
                </a:solidFill>
              </a:rPr>
              <a:t>Budapest – Európa legizgalmasabb és legpezsgőbb </a:t>
            </a:r>
            <a:r>
              <a:rPr lang="hu-HU" sz="1400" dirty="0" err="1"/>
              <a:t>kulturális-szellemi-lelki-kreatív</a:t>
            </a:r>
            <a:r>
              <a:rPr lang="hu-HU" sz="1400" dirty="0"/>
              <a:t> </a:t>
            </a:r>
            <a:r>
              <a:rPr lang="hu-HU" sz="1400" dirty="0" smtClean="0"/>
              <a:t>városa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396037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848</TotalTime>
  <Words>2751</Words>
  <Application>Microsoft Office PowerPoint</Application>
  <PresentationFormat>Diavetítés a képernyőre (4:3 oldalarány)</PresentationFormat>
  <Paragraphs>369</Paragraphs>
  <Slides>44</Slides>
  <Notes>4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44</vt:i4>
      </vt:variant>
    </vt:vector>
  </HeadingPairs>
  <TitlesOfParts>
    <vt:vector size="45" baseType="lpstr">
      <vt:lpstr>Office-téma</vt:lpstr>
      <vt:lpstr>NEMZETI FEJLESZTÉS 2020 Felkészülés a 2014-2020-as fejlesztési időszakra  Turizmus 2014-2020, avagy turisztikai fejlesztési keretek a következő Európai Uniós költségvetési periódusban</vt:lpstr>
      <vt:lpstr>Felkészülés a 2014-2020 időszakra</vt:lpstr>
      <vt:lpstr>Főbb változások 2014-től</vt:lpstr>
      <vt:lpstr>Megérett az idő!  2010 óta zajló felkészülés – újabb 7 éves magyar lehetőség</vt:lpstr>
      <vt:lpstr>EU 2020 Stratégiával összhangban lévő  tematikus célkitűzések</vt:lpstr>
      <vt:lpstr>Országos és megyei tervezési folyamatok áttekintése</vt:lpstr>
      <vt:lpstr>NEMZETI FEJLESZTÉS 2020/2030 OFTK helye, szerepe a tervezésben</vt:lpstr>
      <vt:lpstr>PowerPoint bemutató</vt:lpstr>
      <vt:lpstr>Magyarország 2030 – jövőkép és ország stratégiai elemek</vt:lpstr>
      <vt:lpstr>További fordulatot igénylő területeinek 7 lehetséges fejlesztési területe </vt:lpstr>
      <vt:lpstr>A 2014-2020-as felkészülést is szolgáló futó és előkészítés alatt álló nemzeti és ágazati tervezési folyamatok</vt:lpstr>
      <vt:lpstr>2014-2020-as nemzeti fejlesztési prioritások</vt:lpstr>
      <vt:lpstr>Operatív programok – A Kormány 1600/2012. (XII. 17.) Korm. határozata </vt:lpstr>
      <vt:lpstr>Stratégiai tervezés, programozás – felelősségi szintek</vt:lpstr>
      <vt:lpstr>Operatív Programok és végrehajtás</vt:lpstr>
      <vt:lpstr>Bizottsági észrevétel a turisztikai fejlesztések EU-s forrásból való támogathatóságáról</vt:lpstr>
      <vt:lpstr>Gazdaságfejlesztés és Innováció  2014-2020</vt:lpstr>
      <vt:lpstr>A 2014-2020-as magyar gazdaság és KKV fejlesztést meghatározó tervdokumentumok</vt:lpstr>
      <vt:lpstr>PowerPoint bemutató</vt:lpstr>
      <vt:lpstr>2014-2020-as lehetséges gazdaságfejlesztési alapelvek</vt:lpstr>
      <vt:lpstr>Fejlesztési célok, célcsoportok, támogatási eszközök, kiemelt fejlesztési területek</vt:lpstr>
      <vt:lpstr>A 2014-2020-as Gazdaságfejlesztési és Innovációs OP (GINOP) – Indikatív prioritásstruktúra</vt:lpstr>
      <vt:lpstr>NTK</vt:lpstr>
      <vt:lpstr>A megújuló magyar turizmus fejlesztésének alapelvei</vt:lpstr>
      <vt:lpstr>Az NTK célrendszere</vt:lpstr>
      <vt:lpstr>GINOP Az operatív program tervezett prioritástengelyei</vt:lpstr>
      <vt:lpstr>GINOP 4. prioritás Innovatív és kreatív szolgáltatások, kiemelt  vonzerők, termékek és hálózatok fejlesztése</vt:lpstr>
      <vt:lpstr>GINOP 4. prioritás Intézkedések - részletesen</vt:lpstr>
      <vt:lpstr>GINOP 4. prioritás Intézkedések - részletesen</vt:lpstr>
      <vt:lpstr>GINOP 4. prioritás Intézkedések - részletesen</vt:lpstr>
      <vt:lpstr>GINOP 4. prioritás Intézkedések - részletesen</vt:lpstr>
      <vt:lpstr>Bizottsági észrevétel a turisztikai fejlesztések EU-s forrásból való támogathatóságáról</vt:lpstr>
      <vt:lpstr>Turizmus egyéb OP-szintű kapcsolódásai, lehatárolásai</vt:lpstr>
      <vt:lpstr>TOP  a megyei területfejlesztési új tárgyköre</vt:lpstr>
      <vt:lpstr>Terület- és településfejlesztési OP  beavatkozási célterületei</vt:lpstr>
      <vt:lpstr>A 2014-2020-as Terület- és településfejlesztés OP (TOP) – Indikatív prioritásstruktúra – TOP 1,2, 7</vt:lpstr>
      <vt:lpstr>Nemzetgazdasági Tervezési Hivatal szerepvállalása a turizmusban</vt:lpstr>
      <vt:lpstr>PowerPoint bemutató</vt:lpstr>
      <vt:lpstr>Az OP tervezés következő mérföldkövei és kapcsolódó feladatai (indikatív)</vt:lpstr>
      <vt:lpstr>Horkay Nándor elnök Nemzetgazdasági Tervezési Hivatal A magyar gazdaság, társadalom és területfejlesztés szolgálatában –  Egy boldogabb társadalomért és gazdaságért        E-mail: nandor.horkay@nth.gov.hu Honlap: www.nth.gov.hu</vt:lpstr>
      <vt:lpstr>Operatív Programok tervezése </vt:lpstr>
      <vt:lpstr>Korábbi végrehajtási tapasztalatokból adódó változtatások</vt:lpstr>
      <vt:lpstr>További OP-k továbbtervezéshez kapcsolódó tervezési információk</vt:lpstr>
      <vt:lpstr>Néhány eddig elért közös gazdaságkormányzati eredmény</vt:lpstr>
    </vt:vector>
  </TitlesOfParts>
  <Company>KD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Baboss Buda</dc:creator>
  <cp:lastModifiedBy>Horkay Nándor</cp:lastModifiedBy>
  <cp:revision>67</cp:revision>
  <cp:lastPrinted>2013-05-21T16:33:53Z</cp:lastPrinted>
  <dcterms:created xsi:type="dcterms:W3CDTF">2013-05-14T09:23:32Z</dcterms:created>
  <dcterms:modified xsi:type="dcterms:W3CDTF">2013-05-21T16:59:44Z</dcterms:modified>
</cp:coreProperties>
</file>